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iaxSgmPdUN61lo7xoAnsMYdx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751F87-2E84-433F-A09E-48E1915006D4}">
  <a:tblStyle styleId="{B8751F87-2E84-433F-A09E-48E1915006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9752e9ab6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79752e9ab6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79752e9ab6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9752e9ab6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79752e9ab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379752e9ab6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79752e9ab6_0_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79752e9ab6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79752e9ab6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9752e9ab6_0_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79752e9ab6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379752e9ab6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79752e9ab6_0_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79752e9ab6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79752e9ab6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79752e9ab6_0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79752e9ab6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79752e9ab6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76f4e21735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76f4e2173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76f4e2173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6ae201bd0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76ae201bd0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376ae201bd0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76ae201bd0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76ae201bd0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376ae201bd0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76ae201bd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376ae201bd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376ae201bd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76f4e21735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376f4e21735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376f4e21735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79752e9ab6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79752e9ab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379752e9ab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79752e9ab6_0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79752e9ab6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379752e9ab6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6f4e21735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6f4e21735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376f4e21735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9752e9ab6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9752e9ab6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379752e9ab6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9752e9ab6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9752e9ab6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379752e9ab6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9752e9ab6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9752e9ab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379752e9ab6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9752e9ab6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79752e9ab6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379752e9ab6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14" name="Shape 14"/>
        <p:cNvGrpSpPr/>
        <p:nvPr/>
      </p:nvGrpSpPr>
      <p:grpSpPr>
        <a:xfrm>
          <a:off x="0" y="0"/>
          <a:ext cx="0" cy="0"/>
          <a:chOff x="0" y="0"/>
          <a:chExt cx="0" cy="0"/>
        </a:xfrm>
      </p:grpSpPr>
      <p:sp>
        <p:nvSpPr>
          <p:cNvPr id="15" name="Google Shape;15;p15"/>
          <p:cNvSpPr/>
          <p:nvPr/>
        </p:nvSpPr>
        <p:spPr>
          <a:xfrm>
            <a:off x="0" y="5624946"/>
            <a:ext cx="9144000" cy="12330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16" name="Google Shape;16;p15"/>
          <p:cNvSpPr txBox="1"/>
          <p:nvPr>
            <p:ph type="ctrTitle"/>
          </p:nvPr>
        </p:nvSpPr>
        <p:spPr>
          <a:xfrm>
            <a:off x="317809" y="1539061"/>
            <a:ext cx="8452118" cy="92262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317809" y="2553763"/>
            <a:ext cx="8452118" cy="894506"/>
          </a:xfrm>
          <a:prstGeom prst="rect">
            <a:avLst/>
          </a:prstGeom>
          <a:noFill/>
          <a:ln>
            <a:noFill/>
          </a:ln>
        </p:spPr>
        <p:txBody>
          <a:bodyPr anchorCtr="0" anchor="t" bIns="45700" lIns="91425" spcFirstLastPara="1" rIns="91425" wrap="square" tIns="45700">
            <a:normAutofit/>
          </a:bodyPr>
          <a:lstStyle>
            <a:lvl1pPr lvl="0" algn="l">
              <a:lnSpc>
                <a:spcPct val="90000"/>
              </a:lnSpc>
              <a:spcBef>
                <a:spcPts val="750"/>
              </a:spcBef>
              <a:spcAft>
                <a:spcPts val="0"/>
              </a:spcAft>
              <a:buSzPts val="2250"/>
              <a:buNone/>
              <a:defRPr b="0" sz="2250">
                <a:solidFill>
                  <a:schemeClr val="lt1"/>
                </a:solidFill>
              </a:defRPr>
            </a:lvl1pPr>
            <a:lvl2pPr lvl="1" algn="ctr">
              <a:lnSpc>
                <a:spcPct val="90000"/>
              </a:lnSpc>
              <a:spcBef>
                <a:spcPts val="375"/>
              </a:spcBef>
              <a:spcAft>
                <a:spcPts val="0"/>
              </a:spcAft>
              <a:buSzPts val="2000"/>
              <a:buNone/>
              <a:defRPr sz="2000"/>
            </a:lvl2pPr>
            <a:lvl3pPr lvl="2" algn="ctr">
              <a:lnSpc>
                <a:spcPct val="90000"/>
              </a:lnSpc>
              <a:spcBef>
                <a:spcPts val="375"/>
              </a:spcBef>
              <a:spcAft>
                <a:spcPts val="0"/>
              </a:spcAft>
              <a:buSzPts val="1800"/>
              <a:buNone/>
              <a:defRPr sz="1800"/>
            </a:lvl3pPr>
            <a:lvl4pPr lvl="3" algn="ctr">
              <a:lnSpc>
                <a:spcPct val="90000"/>
              </a:lnSpc>
              <a:spcBef>
                <a:spcPts val="375"/>
              </a:spcBef>
              <a:spcAft>
                <a:spcPts val="0"/>
              </a:spcAft>
              <a:buSzPts val="1600"/>
              <a:buNone/>
              <a:defRPr sz="1600"/>
            </a:lvl4pPr>
            <a:lvl5pPr lvl="4" algn="ctr">
              <a:lnSpc>
                <a:spcPct val="90000"/>
              </a:lnSpc>
              <a:spcBef>
                <a:spcPts val="375"/>
              </a:spcBef>
              <a:spcAft>
                <a:spcPts val="0"/>
              </a:spcAft>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pic>
        <p:nvPicPr>
          <p:cNvPr id="18" name="Google Shape;18;p15"/>
          <p:cNvPicPr preferRelativeResize="0"/>
          <p:nvPr/>
        </p:nvPicPr>
        <p:blipFill rotWithShape="1">
          <a:blip r:embed="rId2">
            <a:alphaModFix/>
          </a:blip>
          <a:srcRect b="0" l="0" r="0" t="0"/>
          <a:stretch/>
        </p:blipFill>
        <p:spPr>
          <a:xfrm>
            <a:off x="6350147" y="6455664"/>
            <a:ext cx="2576623" cy="191686"/>
          </a:xfrm>
          <a:prstGeom prst="rect">
            <a:avLst/>
          </a:prstGeom>
          <a:noFill/>
          <a:ln>
            <a:noFill/>
          </a:ln>
        </p:spPr>
      </p:pic>
      <p:sp>
        <p:nvSpPr>
          <p:cNvPr id="19" name="Google Shape;19;p15"/>
          <p:cNvSpPr txBox="1"/>
          <p:nvPr>
            <p:ph idx="2" type="body"/>
          </p:nvPr>
        </p:nvSpPr>
        <p:spPr>
          <a:xfrm>
            <a:off x="317809" y="320040"/>
            <a:ext cx="806631" cy="2749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sz="900">
                <a:solidFill>
                  <a:schemeClr val="lt1"/>
                </a:solidFill>
              </a:defRPr>
            </a:lvl1pPr>
            <a:lvl2pPr indent="-228600" lvl="1" marL="914400" algn="l">
              <a:lnSpc>
                <a:spcPct val="90000"/>
              </a:lnSpc>
              <a:spcBef>
                <a:spcPts val="375"/>
              </a:spcBef>
              <a:spcAft>
                <a:spcPts val="0"/>
              </a:spcAft>
              <a:buSzPts val="900"/>
              <a:buNone/>
              <a:defRPr sz="900">
                <a:solidFill>
                  <a:schemeClr val="lt1"/>
                </a:solidFill>
              </a:defRPr>
            </a:lvl2pPr>
            <a:lvl3pPr indent="-228600" lvl="2" marL="1371600" algn="l">
              <a:lnSpc>
                <a:spcPct val="90000"/>
              </a:lnSpc>
              <a:spcBef>
                <a:spcPts val="375"/>
              </a:spcBef>
              <a:spcAft>
                <a:spcPts val="0"/>
              </a:spcAft>
              <a:buSzPts val="900"/>
              <a:buNone/>
              <a:defRPr sz="900">
                <a:solidFill>
                  <a:schemeClr val="lt1"/>
                </a:solidFill>
              </a:defRPr>
            </a:lvl3pPr>
            <a:lvl4pPr indent="-228600" lvl="3" marL="1828800" algn="l">
              <a:lnSpc>
                <a:spcPct val="90000"/>
              </a:lnSpc>
              <a:spcBef>
                <a:spcPts val="375"/>
              </a:spcBef>
              <a:spcAft>
                <a:spcPts val="0"/>
              </a:spcAft>
              <a:buSzPts val="900"/>
              <a:buNone/>
              <a:defRPr sz="900">
                <a:solidFill>
                  <a:schemeClr val="lt1"/>
                </a:solidFill>
              </a:defRPr>
            </a:lvl4pPr>
            <a:lvl5pPr indent="-228600" lvl="4" marL="2286000" algn="l">
              <a:lnSpc>
                <a:spcPct val="90000"/>
              </a:lnSpc>
              <a:spcBef>
                <a:spcPts val="375"/>
              </a:spcBef>
              <a:spcAft>
                <a:spcPts val="0"/>
              </a:spcAft>
              <a:buSzPts val="900"/>
              <a:buNone/>
              <a:defRPr sz="900">
                <a:solidFill>
                  <a:schemeClr val="l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15"/>
          <p:cNvSpPr txBox="1"/>
          <p:nvPr>
            <p:ph idx="3" type="body"/>
          </p:nvPr>
        </p:nvSpPr>
        <p:spPr>
          <a:xfrm>
            <a:off x="167238" y="6455664"/>
            <a:ext cx="4404762" cy="25674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SzPts val="1000"/>
              <a:buNone/>
              <a:defRPr b="1" sz="1000">
                <a:solidFill>
                  <a:schemeClr val="lt1"/>
                </a:solidFill>
              </a:defRPr>
            </a:lvl1pPr>
            <a:lvl2pPr indent="-228600" lvl="1" marL="914400" algn="l">
              <a:lnSpc>
                <a:spcPct val="90000"/>
              </a:lnSpc>
              <a:spcBef>
                <a:spcPts val="375"/>
              </a:spcBef>
              <a:spcAft>
                <a:spcPts val="0"/>
              </a:spcAft>
              <a:buSzPts val="1600"/>
              <a:buNone/>
              <a:defRPr b="1">
                <a:solidFill>
                  <a:schemeClr val="lt1"/>
                </a:solidFill>
              </a:defRPr>
            </a:lvl2pPr>
            <a:lvl3pPr indent="-228600" lvl="2" marL="1371600" algn="l">
              <a:lnSpc>
                <a:spcPct val="90000"/>
              </a:lnSpc>
              <a:spcBef>
                <a:spcPts val="375"/>
              </a:spcBef>
              <a:spcAft>
                <a:spcPts val="0"/>
              </a:spcAft>
              <a:buSzPts val="1400"/>
              <a:buNone/>
              <a:defRPr b="1">
                <a:solidFill>
                  <a:schemeClr val="lt1"/>
                </a:solidFill>
              </a:defRPr>
            </a:lvl3pPr>
            <a:lvl4pPr indent="-228600" lvl="3" marL="1828800" algn="l">
              <a:lnSpc>
                <a:spcPct val="90000"/>
              </a:lnSpc>
              <a:spcBef>
                <a:spcPts val="375"/>
              </a:spcBef>
              <a:spcAft>
                <a:spcPts val="0"/>
              </a:spcAft>
              <a:buSzPts val="1200"/>
              <a:buNone/>
              <a:defRPr b="1">
                <a:solidFill>
                  <a:schemeClr val="lt1"/>
                </a:solidFill>
              </a:defRPr>
            </a:lvl4pPr>
            <a:lvl5pPr indent="-228600" lvl="4" marL="2286000" algn="l">
              <a:lnSpc>
                <a:spcPct val="90000"/>
              </a:lnSpc>
              <a:spcBef>
                <a:spcPts val="375"/>
              </a:spcBef>
              <a:spcAft>
                <a:spcPts val="0"/>
              </a:spcAft>
              <a:buSzPts val="1200"/>
              <a:buNone/>
              <a:defRPr b="1">
                <a:solidFill>
                  <a:schemeClr val="l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76">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Navy" type="secHead">
  <p:cSld name="SECTION_HEADER">
    <p:bg>
      <p:bgPr>
        <a:solidFill>
          <a:schemeClr val="dk2"/>
        </a:solidFill>
      </p:bgPr>
    </p:bg>
    <p:spTree>
      <p:nvGrpSpPr>
        <p:cNvPr id="63" name="Shape 63"/>
        <p:cNvGrpSpPr/>
        <p:nvPr/>
      </p:nvGrpSpPr>
      <p:grpSpPr>
        <a:xfrm>
          <a:off x="0" y="0"/>
          <a:ext cx="0" cy="0"/>
          <a:chOff x="0" y="0"/>
          <a:chExt cx="0" cy="0"/>
        </a:xfrm>
      </p:grpSpPr>
      <p:sp>
        <p:nvSpPr>
          <p:cNvPr id="64" name="Google Shape;64;p25"/>
          <p:cNvSpPr/>
          <p:nvPr/>
        </p:nvSpPr>
        <p:spPr>
          <a:xfrm>
            <a:off x="0" y="5624946"/>
            <a:ext cx="9144000" cy="12330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5" name="Google Shape;65;p25"/>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lt1"/>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extLst>
    <p:ext uri="{DCECCB84-F9BA-43D5-87BE-67443E8EF086}">
      <p15:sldGuideLst>
        <p15:guide id="1" orient="horz" pos="3312">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oss">
  <p:cSld name="Section Header Moss">
    <p:bg>
      <p:bgPr>
        <a:solidFill>
          <a:schemeClr val="accent2"/>
        </a:solidFill>
      </p:bgPr>
    </p:bg>
    <p:spTree>
      <p:nvGrpSpPr>
        <p:cNvPr id="67" name="Shape 67"/>
        <p:cNvGrpSpPr/>
        <p:nvPr/>
      </p:nvGrpSpPr>
      <p:grpSpPr>
        <a:xfrm>
          <a:off x="0" y="0"/>
          <a:ext cx="0" cy="0"/>
          <a:chOff x="0" y="0"/>
          <a:chExt cx="0" cy="0"/>
        </a:xfrm>
      </p:grpSpPr>
      <p:sp>
        <p:nvSpPr>
          <p:cNvPr id="68" name="Google Shape;68;p26"/>
          <p:cNvSpPr/>
          <p:nvPr/>
        </p:nvSpPr>
        <p:spPr>
          <a:xfrm>
            <a:off x="0" y="5624946"/>
            <a:ext cx="9144000" cy="123305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69" name="Google Shape;69;p26"/>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lt1"/>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ea Green">
  <p:cSld name="Section Header Sea Green">
    <p:bg>
      <p:bgPr>
        <a:solidFill>
          <a:schemeClr val="accent3"/>
        </a:solidFill>
      </p:bgPr>
    </p:bg>
    <p:spTree>
      <p:nvGrpSpPr>
        <p:cNvPr id="71" name="Shape 71"/>
        <p:cNvGrpSpPr/>
        <p:nvPr/>
      </p:nvGrpSpPr>
      <p:grpSpPr>
        <a:xfrm>
          <a:off x="0" y="0"/>
          <a:ext cx="0" cy="0"/>
          <a:chOff x="0" y="0"/>
          <a:chExt cx="0" cy="0"/>
        </a:xfrm>
      </p:grpSpPr>
      <p:sp>
        <p:nvSpPr>
          <p:cNvPr id="72" name="Google Shape;72;p27"/>
          <p:cNvSpPr/>
          <p:nvPr/>
        </p:nvSpPr>
        <p:spPr>
          <a:xfrm>
            <a:off x="0" y="5624946"/>
            <a:ext cx="9144000" cy="123305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3" name="Google Shape;73;p27"/>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lt1"/>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oral">
  <p:cSld name="Section Header Coral">
    <p:bg>
      <p:bgPr>
        <a:solidFill>
          <a:schemeClr val="accent4"/>
        </a:solidFill>
      </p:bgPr>
    </p:bg>
    <p:spTree>
      <p:nvGrpSpPr>
        <p:cNvPr id="75" name="Shape 75"/>
        <p:cNvGrpSpPr/>
        <p:nvPr/>
      </p:nvGrpSpPr>
      <p:grpSpPr>
        <a:xfrm>
          <a:off x="0" y="0"/>
          <a:ext cx="0" cy="0"/>
          <a:chOff x="0" y="0"/>
          <a:chExt cx="0" cy="0"/>
        </a:xfrm>
      </p:grpSpPr>
      <p:sp>
        <p:nvSpPr>
          <p:cNvPr id="76" name="Google Shape;76;p28"/>
          <p:cNvSpPr/>
          <p:nvPr/>
        </p:nvSpPr>
        <p:spPr>
          <a:xfrm>
            <a:off x="0" y="5624946"/>
            <a:ext cx="9144000" cy="123305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7" name="Google Shape;77;p28"/>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lt1"/>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old">
  <p:cSld name="Section Header Gold">
    <p:bg>
      <p:bgPr>
        <a:solidFill>
          <a:schemeClr val="lt2"/>
        </a:solidFill>
      </p:bgPr>
    </p:bg>
    <p:spTree>
      <p:nvGrpSpPr>
        <p:cNvPr id="79" name="Shape 79"/>
        <p:cNvGrpSpPr/>
        <p:nvPr/>
      </p:nvGrpSpPr>
      <p:grpSpPr>
        <a:xfrm>
          <a:off x="0" y="0"/>
          <a:ext cx="0" cy="0"/>
          <a:chOff x="0" y="0"/>
          <a:chExt cx="0" cy="0"/>
        </a:xfrm>
      </p:grpSpPr>
      <p:sp>
        <p:nvSpPr>
          <p:cNvPr id="80" name="Google Shape;80;p29"/>
          <p:cNvSpPr/>
          <p:nvPr/>
        </p:nvSpPr>
        <p:spPr>
          <a:xfrm>
            <a:off x="0" y="5624946"/>
            <a:ext cx="9144000" cy="12330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81" name="Google Shape;81;p29"/>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2700"/>
              <a:buFont typeface="Century Gothic"/>
              <a:buNone/>
              <a:defRPr sz="27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dk2"/>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394852" y="365126"/>
            <a:ext cx="8330183"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 type="body"/>
          </p:nvPr>
        </p:nvSpPr>
        <p:spPr>
          <a:xfrm>
            <a:off x="571500" y="1825625"/>
            <a:ext cx="799580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
  <p:cSld name="Two Row">
    <p:spTree>
      <p:nvGrpSpPr>
        <p:cNvPr id="24" name="Shape 24"/>
        <p:cNvGrpSpPr/>
        <p:nvPr/>
      </p:nvGrpSpPr>
      <p:grpSpPr>
        <a:xfrm>
          <a:off x="0" y="0"/>
          <a:ext cx="0" cy="0"/>
          <a:chOff x="0" y="0"/>
          <a:chExt cx="0" cy="0"/>
        </a:xfrm>
      </p:grpSpPr>
      <p:sp>
        <p:nvSpPr>
          <p:cNvPr id="25" name="Google Shape;25;p17"/>
          <p:cNvSpPr txBox="1"/>
          <p:nvPr>
            <p:ph type="title"/>
          </p:nvPr>
        </p:nvSpPr>
        <p:spPr>
          <a:xfrm>
            <a:off x="394853" y="365125"/>
            <a:ext cx="8330183"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 type="body"/>
          </p:nvPr>
        </p:nvSpPr>
        <p:spPr>
          <a:xfrm>
            <a:off x="571500" y="1264044"/>
            <a:ext cx="7995802" cy="12899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sz="1800">
                <a:solidFill>
                  <a:schemeClr val="dk1"/>
                </a:solidFill>
              </a:defRPr>
            </a:lvl1pPr>
            <a:lvl2pPr indent="-228600" lvl="1" marL="914400" algn="l">
              <a:lnSpc>
                <a:spcPct val="90000"/>
              </a:lnSpc>
              <a:spcBef>
                <a:spcPts val="375"/>
              </a:spcBef>
              <a:spcAft>
                <a:spcPts val="0"/>
              </a:spcAft>
              <a:buSzPts val="1800"/>
              <a:buNone/>
              <a:defRPr sz="1800">
                <a:solidFill>
                  <a:schemeClr val="dk1"/>
                </a:solidFill>
              </a:defRPr>
            </a:lvl2pPr>
            <a:lvl3pPr indent="-228600" lvl="2" marL="1371600" algn="l">
              <a:lnSpc>
                <a:spcPct val="90000"/>
              </a:lnSpc>
              <a:spcBef>
                <a:spcPts val="375"/>
              </a:spcBef>
              <a:spcAft>
                <a:spcPts val="0"/>
              </a:spcAft>
              <a:buSzPts val="1800"/>
              <a:buNone/>
              <a:defRPr sz="1800">
                <a:solidFill>
                  <a:schemeClr val="dk1"/>
                </a:solidFill>
              </a:defRPr>
            </a:lvl3pPr>
            <a:lvl4pPr indent="-228600" lvl="3" marL="1828800" algn="l">
              <a:lnSpc>
                <a:spcPct val="90000"/>
              </a:lnSpc>
              <a:spcBef>
                <a:spcPts val="375"/>
              </a:spcBef>
              <a:spcAft>
                <a:spcPts val="0"/>
              </a:spcAft>
              <a:buSzPts val="1800"/>
              <a:buNone/>
              <a:defRPr sz="1800">
                <a:solidFill>
                  <a:schemeClr val="dk1"/>
                </a:solidFill>
              </a:defRPr>
            </a:lvl4pPr>
            <a:lvl5pPr indent="-228600" lvl="4" marL="2286000" algn="l">
              <a:lnSpc>
                <a:spcPct val="90000"/>
              </a:lnSpc>
              <a:spcBef>
                <a:spcPts val="375"/>
              </a:spcBef>
              <a:spcAft>
                <a:spcPts val="0"/>
              </a:spcAft>
              <a:buSzPts val="1800"/>
              <a:buNone/>
              <a:defRPr sz="1800">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 name="Google Shape;27;p17"/>
          <p:cNvSpPr/>
          <p:nvPr>
            <p:ph idx="2" type="pic"/>
          </p:nvPr>
        </p:nvSpPr>
        <p:spPr>
          <a:xfrm>
            <a:off x="571500" y="3096694"/>
            <a:ext cx="7995802" cy="2816225"/>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qua">
  <p:cSld name="Section Header Aqua">
    <p:bg>
      <p:bgPr>
        <a:solidFill>
          <a:schemeClr val="accent1"/>
        </a:solidFill>
      </p:bgPr>
    </p:bg>
    <p:spTree>
      <p:nvGrpSpPr>
        <p:cNvPr id="28" name="Shape 28"/>
        <p:cNvGrpSpPr/>
        <p:nvPr/>
      </p:nvGrpSpPr>
      <p:grpSpPr>
        <a:xfrm>
          <a:off x="0" y="0"/>
          <a:ext cx="0" cy="0"/>
          <a:chOff x="0" y="0"/>
          <a:chExt cx="0" cy="0"/>
        </a:xfrm>
      </p:grpSpPr>
      <p:sp>
        <p:nvSpPr>
          <p:cNvPr id="29" name="Google Shape;29;p18"/>
          <p:cNvSpPr/>
          <p:nvPr/>
        </p:nvSpPr>
        <p:spPr>
          <a:xfrm>
            <a:off x="0" y="5624946"/>
            <a:ext cx="9144000" cy="123305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30" name="Google Shape;30;p18"/>
          <p:cNvSpPr txBox="1"/>
          <p:nvPr>
            <p:ph type="title"/>
          </p:nvPr>
        </p:nvSpPr>
        <p:spPr>
          <a:xfrm>
            <a:off x="623888" y="4094023"/>
            <a:ext cx="7886700" cy="11542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Century Gothic"/>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 type="body"/>
          </p:nvPr>
        </p:nvSpPr>
        <p:spPr>
          <a:xfrm>
            <a:off x="623888" y="5275268"/>
            <a:ext cx="7886700" cy="103548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250"/>
              <a:buNone/>
              <a:defRPr sz="2250">
                <a:solidFill>
                  <a:schemeClr val="lt1"/>
                </a:solidFill>
              </a:defRPr>
            </a:lvl1pPr>
            <a:lvl2pPr indent="-228600" lvl="1" marL="914400" algn="l">
              <a:lnSpc>
                <a:spcPct val="90000"/>
              </a:lnSpc>
              <a:spcBef>
                <a:spcPts val="375"/>
              </a:spcBef>
              <a:spcAft>
                <a:spcPts val="0"/>
              </a:spcAft>
              <a:buSzPts val="2000"/>
              <a:buNone/>
              <a:defRPr sz="2000">
                <a:solidFill>
                  <a:srgbClr val="888888"/>
                </a:solidFill>
              </a:defRPr>
            </a:lvl2pPr>
            <a:lvl3pPr indent="-228600" lvl="2" marL="1371600" algn="l">
              <a:lnSpc>
                <a:spcPct val="90000"/>
              </a:lnSpc>
              <a:spcBef>
                <a:spcPts val="375"/>
              </a:spcBef>
              <a:spcAft>
                <a:spcPts val="0"/>
              </a:spcAft>
              <a:buSzPts val="1800"/>
              <a:buNone/>
              <a:defRPr sz="1800">
                <a:solidFill>
                  <a:srgbClr val="888888"/>
                </a:solidFill>
              </a:defRPr>
            </a:lvl3pPr>
            <a:lvl4pPr indent="-228600" lvl="3" marL="1828800" algn="l">
              <a:lnSpc>
                <a:spcPct val="90000"/>
              </a:lnSpc>
              <a:spcBef>
                <a:spcPts val="375"/>
              </a:spcBef>
              <a:spcAft>
                <a:spcPts val="0"/>
              </a:spcAft>
              <a:buSzPts val="1600"/>
              <a:buNone/>
              <a:defRPr sz="1600">
                <a:solidFill>
                  <a:srgbClr val="888888"/>
                </a:solidFill>
              </a:defRPr>
            </a:lvl4pPr>
            <a:lvl5pPr indent="-228600" lvl="4" marL="2286000" algn="l">
              <a:lnSpc>
                <a:spcPct val="90000"/>
              </a:lnSpc>
              <a:spcBef>
                <a:spcPts val="375"/>
              </a:spcBef>
              <a:spcAft>
                <a:spcPts val="0"/>
              </a:spcAft>
              <a:buSzPts val="1600"/>
              <a:buNone/>
              <a:defRPr sz="1600">
                <a:solidFill>
                  <a:srgbClr val="888888"/>
                </a:solidFill>
              </a:defRPr>
            </a:lvl5pPr>
            <a:lvl6pPr indent="-228600" lvl="5" marL="2743200" algn="l">
              <a:lnSpc>
                <a:spcPct val="90000"/>
              </a:lnSpc>
              <a:spcBef>
                <a:spcPts val="375"/>
              </a:spcBef>
              <a:spcAft>
                <a:spcPts val="0"/>
              </a:spcAft>
              <a:buClr>
                <a:srgbClr val="888888"/>
              </a:buClr>
              <a:buSzPts val="1600"/>
              <a:buNone/>
              <a:defRPr sz="1600">
                <a:solidFill>
                  <a:srgbClr val="888888"/>
                </a:solidFill>
              </a:defRPr>
            </a:lvl6pPr>
            <a:lvl7pPr indent="-228600" lvl="6" marL="3200400" algn="l">
              <a:lnSpc>
                <a:spcPct val="90000"/>
              </a:lnSpc>
              <a:spcBef>
                <a:spcPts val="375"/>
              </a:spcBef>
              <a:spcAft>
                <a:spcPts val="0"/>
              </a:spcAft>
              <a:buClr>
                <a:srgbClr val="888888"/>
              </a:buClr>
              <a:buSzPts val="1600"/>
              <a:buNone/>
              <a:defRPr sz="1600">
                <a:solidFill>
                  <a:srgbClr val="888888"/>
                </a:solidFill>
              </a:defRPr>
            </a:lvl7pPr>
            <a:lvl8pPr indent="-228600" lvl="7" marL="3657600" algn="l">
              <a:lnSpc>
                <a:spcPct val="90000"/>
              </a:lnSpc>
              <a:spcBef>
                <a:spcPts val="375"/>
              </a:spcBef>
              <a:spcAft>
                <a:spcPts val="0"/>
              </a:spcAft>
              <a:buClr>
                <a:srgbClr val="888888"/>
              </a:buClr>
              <a:buSzPts val="1600"/>
              <a:buNone/>
              <a:defRPr sz="1600">
                <a:solidFill>
                  <a:srgbClr val="888888"/>
                </a:solidFill>
              </a:defRPr>
            </a:lvl8pPr>
            <a:lvl9pPr indent="-228600" lvl="8" marL="4114800" algn="l">
              <a:lnSpc>
                <a:spcPct val="90000"/>
              </a:lnSpc>
              <a:spcBef>
                <a:spcPts val="375"/>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Obj">
  <p:cSld name="TWO_OBJECTS">
    <p:spTree>
      <p:nvGrpSpPr>
        <p:cNvPr id="32" name="Shape 32"/>
        <p:cNvGrpSpPr/>
        <p:nvPr/>
      </p:nvGrpSpPr>
      <p:grpSpPr>
        <a:xfrm>
          <a:off x="0" y="0"/>
          <a:ext cx="0" cy="0"/>
          <a:chOff x="0" y="0"/>
          <a:chExt cx="0" cy="0"/>
        </a:xfrm>
      </p:grpSpPr>
      <p:sp>
        <p:nvSpPr>
          <p:cNvPr id="33" name="Google Shape;33;p19"/>
          <p:cNvSpPr txBox="1"/>
          <p:nvPr>
            <p:ph type="title"/>
          </p:nvPr>
        </p:nvSpPr>
        <p:spPr>
          <a:xfrm>
            <a:off x="394852" y="432599"/>
            <a:ext cx="8334734"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9"/>
          <p:cNvSpPr txBox="1"/>
          <p:nvPr>
            <p:ph idx="1" type="body"/>
          </p:nvPr>
        </p:nvSpPr>
        <p:spPr>
          <a:xfrm>
            <a:off x="571500" y="1825625"/>
            <a:ext cx="39243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 name="Google Shape;35;p19"/>
          <p:cNvSpPr txBox="1"/>
          <p:nvPr>
            <p:ph idx="2" type="body"/>
          </p:nvPr>
        </p:nvSpPr>
        <p:spPr>
          <a:xfrm>
            <a:off x="4648200" y="1825625"/>
            <a:ext cx="391910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locks + Picture">
  <p:cSld name="Two Content Blocks + Picture">
    <p:spTree>
      <p:nvGrpSpPr>
        <p:cNvPr id="36" name="Shape 36"/>
        <p:cNvGrpSpPr/>
        <p:nvPr/>
      </p:nvGrpSpPr>
      <p:grpSpPr>
        <a:xfrm>
          <a:off x="0" y="0"/>
          <a:ext cx="0" cy="0"/>
          <a:chOff x="0" y="0"/>
          <a:chExt cx="0" cy="0"/>
        </a:xfrm>
      </p:grpSpPr>
      <p:sp>
        <p:nvSpPr>
          <p:cNvPr id="37" name="Google Shape;37;p20"/>
          <p:cNvSpPr txBox="1"/>
          <p:nvPr>
            <p:ph type="title"/>
          </p:nvPr>
        </p:nvSpPr>
        <p:spPr>
          <a:xfrm>
            <a:off x="394852" y="432599"/>
            <a:ext cx="8334734"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 type="body"/>
          </p:nvPr>
        </p:nvSpPr>
        <p:spPr>
          <a:xfrm>
            <a:off x="571500" y="2284267"/>
            <a:ext cx="3924300" cy="147803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 name="Google Shape;39;p20"/>
          <p:cNvSpPr txBox="1"/>
          <p:nvPr>
            <p:ph idx="2" type="body"/>
          </p:nvPr>
        </p:nvSpPr>
        <p:spPr>
          <a:xfrm>
            <a:off x="571500" y="4365770"/>
            <a:ext cx="3924300" cy="18111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20"/>
          <p:cNvSpPr txBox="1"/>
          <p:nvPr>
            <p:ph idx="3" type="body"/>
          </p:nvPr>
        </p:nvSpPr>
        <p:spPr>
          <a:xfrm>
            <a:off x="571500" y="3906838"/>
            <a:ext cx="392430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20"/>
          <p:cNvSpPr txBox="1"/>
          <p:nvPr>
            <p:ph idx="4" type="body"/>
          </p:nvPr>
        </p:nvSpPr>
        <p:spPr>
          <a:xfrm>
            <a:off x="571500" y="1825480"/>
            <a:ext cx="392430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20"/>
          <p:cNvSpPr/>
          <p:nvPr>
            <p:ph idx="5" type="pic"/>
          </p:nvPr>
        </p:nvSpPr>
        <p:spPr>
          <a:xfrm>
            <a:off x="4665805" y="1825625"/>
            <a:ext cx="3886200" cy="4351338"/>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bg>
      <p:bgPr>
        <a:solidFill>
          <a:schemeClr val="dk2"/>
        </a:solidFill>
      </p:bgPr>
    </p:bg>
    <p:spTree>
      <p:nvGrpSpPr>
        <p:cNvPr id="43" name="Shape 43"/>
        <p:cNvGrpSpPr/>
        <p:nvPr/>
      </p:nvGrpSpPr>
      <p:grpSpPr>
        <a:xfrm>
          <a:off x="0" y="0"/>
          <a:ext cx="0" cy="0"/>
          <a:chOff x="0" y="0"/>
          <a:chExt cx="0" cy="0"/>
        </a:xfrm>
      </p:grpSpPr>
      <p:sp>
        <p:nvSpPr>
          <p:cNvPr id="44" name="Google Shape;44;p21"/>
          <p:cNvSpPr/>
          <p:nvPr/>
        </p:nvSpPr>
        <p:spPr>
          <a:xfrm>
            <a:off x="0" y="6165274"/>
            <a:ext cx="9144000" cy="6927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pic>
        <p:nvPicPr>
          <p:cNvPr id="45" name="Google Shape;45;p21"/>
          <p:cNvPicPr preferRelativeResize="0"/>
          <p:nvPr/>
        </p:nvPicPr>
        <p:blipFill rotWithShape="1">
          <a:blip r:embed="rId2">
            <a:alphaModFix/>
          </a:blip>
          <a:srcRect b="0" l="0" r="0" t="0"/>
          <a:stretch/>
        </p:blipFill>
        <p:spPr>
          <a:xfrm>
            <a:off x="1257673" y="3139438"/>
            <a:ext cx="6628653" cy="49313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s Two Columns">
  <p:cSld name="Two Rows Two Columns">
    <p:spTree>
      <p:nvGrpSpPr>
        <p:cNvPr id="46" name="Shape 46"/>
        <p:cNvGrpSpPr/>
        <p:nvPr/>
      </p:nvGrpSpPr>
      <p:grpSpPr>
        <a:xfrm>
          <a:off x="0" y="0"/>
          <a:ext cx="0" cy="0"/>
          <a:chOff x="0" y="0"/>
          <a:chExt cx="0" cy="0"/>
        </a:xfrm>
      </p:grpSpPr>
      <p:sp>
        <p:nvSpPr>
          <p:cNvPr id="47" name="Google Shape;47;p22"/>
          <p:cNvSpPr txBox="1"/>
          <p:nvPr>
            <p:ph type="title"/>
          </p:nvPr>
        </p:nvSpPr>
        <p:spPr>
          <a:xfrm>
            <a:off x="394852" y="432599"/>
            <a:ext cx="8334734"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571500" y="2284267"/>
            <a:ext cx="3924300" cy="147803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22"/>
          <p:cNvSpPr txBox="1"/>
          <p:nvPr>
            <p:ph idx="2" type="body"/>
          </p:nvPr>
        </p:nvSpPr>
        <p:spPr>
          <a:xfrm>
            <a:off x="571500" y="4365770"/>
            <a:ext cx="3924300" cy="18111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22"/>
          <p:cNvSpPr txBox="1"/>
          <p:nvPr>
            <p:ph idx="3" type="body"/>
          </p:nvPr>
        </p:nvSpPr>
        <p:spPr>
          <a:xfrm>
            <a:off x="571500" y="3906838"/>
            <a:ext cx="392430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22"/>
          <p:cNvSpPr txBox="1"/>
          <p:nvPr>
            <p:ph idx="4" type="body"/>
          </p:nvPr>
        </p:nvSpPr>
        <p:spPr>
          <a:xfrm>
            <a:off x="571500" y="1825480"/>
            <a:ext cx="392430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22"/>
          <p:cNvSpPr txBox="1"/>
          <p:nvPr>
            <p:ph idx="5" type="body"/>
          </p:nvPr>
        </p:nvSpPr>
        <p:spPr>
          <a:xfrm>
            <a:off x="4677640" y="2284122"/>
            <a:ext cx="3867150" cy="147803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22"/>
          <p:cNvSpPr txBox="1"/>
          <p:nvPr>
            <p:ph idx="6" type="body"/>
          </p:nvPr>
        </p:nvSpPr>
        <p:spPr>
          <a:xfrm>
            <a:off x="4677640" y="4365625"/>
            <a:ext cx="3867150" cy="18111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22"/>
          <p:cNvSpPr txBox="1"/>
          <p:nvPr>
            <p:ph idx="7" type="body"/>
          </p:nvPr>
        </p:nvSpPr>
        <p:spPr>
          <a:xfrm>
            <a:off x="4677640" y="3906693"/>
            <a:ext cx="386715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22"/>
          <p:cNvSpPr txBox="1"/>
          <p:nvPr>
            <p:ph idx="8" type="body"/>
          </p:nvPr>
        </p:nvSpPr>
        <p:spPr>
          <a:xfrm>
            <a:off x="4677640" y="1825335"/>
            <a:ext cx="3867150" cy="458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330200" lvl="1" marL="914400" algn="l">
              <a:lnSpc>
                <a:spcPct val="90000"/>
              </a:lnSpc>
              <a:spcBef>
                <a:spcPts val="375"/>
              </a:spcBef>
              <a:spcAft>
                <a:spcPts val="0"/>
              </a:spcAft>
              <a:buSzPts val="1600"/>
              <a:buChar char="•"/>
              <a:defRPr b="1"/>
            </a:lvl2pPr>
            <a:lvl3pPr indent="-317500" lvl="2" marL="1371600" algn="l">
              <a:lnSpc>
                <a:spcPct val="90000"/>
              </a:lnSpc>
              <a:spcBef>
                <a:spcPts val="375"/>
              </a:spcBef>
              <a:spcAft>
                <a:spcPts val="0"/>
              </a:spcAft>
              <a:buSzPts val="1400"/>
              <a:buChar char="•"/>
              <a:defRPr b="1"/>
            </a:lvl3pPr>
            <a:lvl4pPr indent="-304800" lvl="3" marL="1828800" algn="l">
              <a:lnSpc>
                <a:spcPct val="90000"/>
              </a:lnSpc>
              <a:spcBef>
                <a:spcPts val="375"/>
              </a:spcBef>
              <a:spcAft>
                <a:spcPts val="0"/>
              </a:spcAft>
              <a:buSzPts val="1200"/>
              <a:buChar char="•"/>
              <a:defRPr b="1"/>
            </a:lvl4pPr>
            <a:lvl5pPr indent="-304800" lvl="4" marL="2286000" algn="l">
              <a:lnSpc>
                <a:spcPct val="90000"/>
              </a:lnSpc>
              <a:spcBef>
                <a:spcPts val="375"/>
              </a:spcBef>
              <a:spcAft>
                <a:spcPts val="0"/>
              </a:spcAft>
              <a:buSzPts val="1200"/>
              <a:buChar char="•"/>
              <a:defRPr b="1"/>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Titles">
  <p:cSld name="Two Columns with Titles">
    <p:spTree>
      <p:nvGrpSpPr>
        <p:cNvPr id="56" name="Shape 56"/>
        <p:cNvGrpSpPr/>
        <p:nvPr/>
      </p:nvGrpSpPr>
      <p:grpSpPr>
        <a:xfrm>
          <a:off x="0" y="0"/>
          <a:ext cx="0" cy="0"/>
          <a:chOff x="0" y="0"/>
          <a:chExt cx="0" cy="0"/>
        </a:xfrm>
      </p:grpSpPr>
      <p:sp>
        <p:nvSpPr>
          <p:cNvPr id="57" name="Google Shape;57;p23"/>
          <p:cNvSpPr txBox="1"/>
          <p:nvPr>
            <p:ph idx="1" type="body"/>
          </p:nvPr>
        </p:nvSpPr>
        <p:spPr>
          <a:xfrm>
            <a:off x="571500" y="1681163"/>
            <a:ext cx="3927475"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228600" lvl="1" marL="914400" algn="l">
              <a:lnSpc>
                <a:spcPct val="90000"/>
              </a:lnSpc>
              <a:spcBef>
                <a:spcPts val="375"/>
              </a:spcBef>
              <a:spcAft>
                <a:spcPts val="0"/>
              </a:spcAft>
              <a:buSzPts val="2000"/>
              <a:buNone/>
              <a:defRPr b="1" sz="2000"/>
            </a:lvl2pPr>
            <a:lvl3pPr indent="-228600" lvl="2" marL="1371600" algn="l">
              <a:lnSpc>
                <a:spcPct val="90000"/>
              </a:lnSpc>
              <a:spcBef>
                <a:spcPts val="375"/>
              </a:spcBef>
              <a:spcAft>
                <a:spcPts val="0"/>
              </a:spcAft>
              <a:buSzPts val="1800"/>
              <a:buNone/>
              <a:defRPr b="1" sz="1800"/>
            </a:lvl3pPr>
            <a:lvl4pPr indent="-228600" lvl="3" marL="1828800" algn="l">
              <a:lnSpc>
                <a:spcPct val="90000"/>
              </a:lnSpc>
              <a:spcBef>
                <a:spcPts val="375"/>
              </a:spcBef>
              <a:spcAft>
                <a:spcPts val="0"/>
              </a:spcAft>
              <a:buSzPts val="1600"/>
              <a:buNone/>
              <a:defRPr b="1" sz="1600"/>
            </a:lvl4pPr>
            <a:lvl5pPr indent="-228600" lvl="4" marL="2286000" algn="l">
              <a:lnSpc>
                <a:spcPct val="90000"/>
              </a:lnSpc>
              <a:spcBef>
                <a:spcPts val="375"/>
              </a:spcBef>
              <a:spcAft>
                <a:spcPts val="0"/>
              </a:spcAft>
              <a:buSzPts val="1600"/>
              <a:buNone/>
              <a:defRPr b="1" sz="1600"/>
            </a:lvl5pPr>
            <a:lvl6pPr indent="-228600" lvl="5" marL="2743200" algn="l">
              <a:lnSpc>
                <a:spcPct val="90000"/>
              </a:lnSpc>
              <a:spcBef>
                <a:spcPts val="375"/>
              </a:spcBef>
              <a:spcAft>
                <a:spcPts val="0"/>
              </a:spcAft>
              <a:buClr>
                <a:schemeClr val="dk1"/>
              </a:buClr>
              <a:buSzPts val="1600"/>
              <a:buNone/>
              <a:defRPr b="1" sz="1600"/>
            </a:lvl6pPr>
            <a:lvl7pPr indent="-228600" lvl="6" marL="3200400" algn="l">
              <a:lnSpc>
                <a:spcPct val="90000"/>
              </a:lnSpc>
              <a:spcBef>
                <a:spcPts val="375"/>
              </a:spcBef>
              <a:spcAft>
                <a:spcPts val="0"/>
              </a:spcAft>
              <a:buClr>
                <a:schemeClr val="dk1"/>
              </a:buClr>
              <a:buSzPts val="1600"/>
              <a:buNone/>
              <a:defRPr b="1" sz="1600"/>
            </a:lvl7pPr>
            <a:lvl8pPr indent="-228600" lvl="7" marL="3657600" algn="l">
              <a:lnSpc>
                <a:spcPct val="90000"/>
              </a:lnSpc>
              <a:spcBef>
                <a:spcPts val="375"/>
              </a:spcBef>
              <a:spcAft>
                <a:spcPts val="0"/>
              </a:spcAft>
              <a:buClr>
                <a:schemeClr val="dk1"/>
              </a:buClr>
              <a:buSzPts val="1600"/>
              <a:buNone/>
              <a:defRPr b="1" sz="1600"/>
            </a:lvl8pPr>
            <a:lvl9pPr indent="-228600" lvl="8" marL="4114800" algn="l">
              <a:lnSpc>
                <a:spcPct val="90000"/>
              </a:lnSpc>
              <a:spcBef>
                <a:spcPts val="375"/>
              </a:spcBef>
              <a:spcAft>
                <a:spcPts val="0"/>
              </a:spcAft>
              <a:buClr>
                <a:schemeClr val="dk1"/>
              </a:buClr>
              <a:buSzPts val="1600"/>
              <a:buNone/>
              <a:defRPr b="1" sz="1600"/>
            </a:lvl9pPr>
          </a:lstStyle>
          <a:p/>
        </p:txBody>
      </p:sp>
      <p:sp>
        <p:nvSpPr>
          <p:cNvPr id="58" name="Google Shape;58;p23"/>
          <p:cNvSpPr txBox="1"/>
          <p:nvPr>
            <p:ph idx="2" type="body"/>
          </p:nvPr>
        </p:nvSpPr>
        <p:spPr>
          <a:xfrm>
            <a:off x="571500" y="2505075"/>
            <a:ext cx="3927475"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 name="Google Shape;59;p23"/>
          <p:cNvSpPr txBox="1"/>
          <p:nvPr>
            <p:ph idx="3" type="body"/>
          </p:nvPr>
        </p:nvSpPr>
        <p:spPr>
          <a:xfrm>
            <a:off x="4629150" y="1681163"/>
            <a:ext cx="393815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SzPts val="1800"/>
              <a:buNone/>
              <a:defRPr b="1" sz="1800">
                <a:solidFill>
                  <a:schemeClr val="accent1"/>
                </a:solidFill>
              </a:defRPr>
            </a:lvl1pPr>
            <a:lvl2pPr indent="-228600" lvl="1" marL="914400" algn="l">
              <a:lnSpc>
                <a:spcPct val="90000"/>
              </a:lnSpc>
              <a:spcBef>
                <a:spcPts val="375"/>
              </a:spcBef>
              <a:spcAft>
                <a:spcPts val="0"/>
              </a:spcAft>
              <a:buSzPts val="2000"/>
              <a:buNone/>
              <a:defRPr b="1" sz="2000"/>
            </a:lvl2pPr>
            <a:lvl3pPr indent="-228600" lvl="2" marL="1371600" algn="l">
              <a:lnSpc>
                <a:spcPct val="90000"/>
              </a:lnSpc>
              <a:spcBef>
                <a:spcPts val="375"/>
              </a:spcBef>
              <a:spcAft>
                <a:spcPts val="0"/>
              </a:spcAft>
              <a:buSzPts val="1800"/>
              <a:buNone/>
              <a:defRPr b="1" sz="1800"/>
            </a:lvl3pPr>
            <a:lvl4pPr indent="-228600" lvl="3" marL="1828800" algn="l">
              <a:lnSpc>
                <a:spcPct val="90000"/>
              </a:lnSpc>
              <a:spcBef>
                <a:spcPts val="375"/>
              </a:spcBef>
              <a:spcAft>
                <a:spcPts val="0"/>
              </a:spcAft>
              <a:buSzPts val="1600"/>
              <a:buNone/>
              <a:defRPr b="1" sz="1600"/>
            </a:lvl4pPr>
            <a:lvl5pPr indent="-228600" lvl="4" marL="2286000" algn="l">
              <a:lnSpc>
                <a:spcPct val="90000"/>
              </a:lnSpc>
              <a:spcBef>
                <a:spcPts val="375"/>
              </a:spcBef>
              <a:spcAft>
                <a:spcPts val="0"/>
              </a:spcAft>
              <a:buSzPts val="1600"/>
              <a:buNone/>
              <a:defRPr b="1" sz="1600"/>
            </a:lvl5pPr>
            <a:lvl6pPr indent="-228600" lvl="5" marL="2743200" algn="l">
              <a:lnSpc>
                <a:spcPct val="90000"/>
              </a:lnSpc>
              <a:spcBef>
                <a:spcPts val="375"/>
              </a:spcBef>
              <a:spcAft>
                <a:spcPts val="0"/>
              </a:spcAft>
              <a:buClr>
                <a:schemeClr val="dk1"/>
              </a:buClr>
              <a:buSzPts val="1600"/>
              <a:buNone/>
              <a:defRPr b="1" sz="1600"/>
            </a:lvl6pPr>
            <a:lvl7pPr indent="-228600" lvl="6" marL="3200400" algn="l">
              <a:lnSpc>
                <a:spcPct val="90000"/>
              </a:lnSpc>
              <a:spcBef>
                <a:spcPts val="375"/>
              </a:spcBef>
              <a:spcAft>
                <a:spcPts val="0"/>
              </a:spcAft>
              <a:buClr>
                <a:schemeClr val="dk1"/>
              </a:buClr>
              <a:buSzPts val="1600"/>
              <a:buNone/>
              <a:defRPr b="1" sz="1600"/>
            </a:lvl7pPr>
            <a:lvl8pPr indent="-228600" lvl="7" marL="3657600" algn="l">
              <a:lnSpc>
                <a:spcPct val="90000"/>
              </a:lnSpc>
              <a:spcBef>
                <a:spcPts val="375"/>
              </a:spcBef>
              <a:spcAft>
                <a:spcPts val="0"/>
              </a:spcAft>
              <a:buClr>
                <a:schemeClr val="dk1"/>
              </a:buClr>
              <a:buSzPts val="1600"/>
              <a:buNone/>
              <a:defRPr b="1" sz="1600"/>
            </a:lvl8pPr>
            <a:lvl9pPr indent="-228600" lvl="8" marL="4114800" algn="l">
              <a:lnSpc>
                <a:spcPct val="90000"/>
              </a:lnSpc>
              <a:spcBef>
                <a:spcPts val="375"/>
              </a:spcBef>
              <a:spcAft>
                <a:spcPts val="0"/>
              </a:spcAft>
              <a:buClr>
                <a:schemeClr val="dk1"/>
              </a:buClr>
              <a:buSzPts val="1600"/>
              <a:buNone/>
              <a:defRPr b="1" sz="1600"/>
            </a:lvl9pPr>
          </a:lstStyle>
          <a:p/>
        </p:txBody>
      </p:sp>
      <p:sp>
        <p:nvSpPr>
          <p:cNvPr id="60" name="Google Shape;60;p23"/>
          <p:cNvSpPr txBox="1"/>
          <p:nvPr>
            <p:ph idx="4" type="body"/>
          </p:nvPr>
        </p:nvSpPr>
        <p:spPr>
          <a:xfrm>
            <a:off x="4629150" y="2505075"/>
            <a:ext cx="3938152"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SzPts val="1800"/>
              <a:buChar char="•"/>
              <a:defRPr sz="1800"/>
            </a:lvl1pPr>
            <a:lvl2pPr indent="-317500" lvl="1" marL="914400" algn="l">
              <a:lnSpc>
                <a:spcPct val="90000"/>
              </a:lnSpc>
              <a:spcBef>
                <a:spcPts val="375"/>
              </a:spcBef>
              <a:spcAft>
                <a:spcPts val="0"/>
              </a:spcAft>
              <a:buSzPts val="1400"/>
              <a:buChar char="•"/>
              <a:defRPr sz="1400"/>
            </a:lvl2pPr>
            <a:lvl3pPr indent="-304800" lvl="2" marL="1371600" algn="l">
              <a:lnSpc>
                <a:spcPct val="90000"/>
              </a:lnSpc>
              <a:spcBef>
                <a:spcPts val="375"/>
              </a:spcBef>
              <a:spcAft>
                <a:spcPts val="0"/>
              </a:spcAft>
              <a:buSzPts val="1200"/>
              <a:buChar char="•"/>
              <a:defRPr sz="1200"/>
            </a:lvl3pPr>
            <a:lvl4pPr indent="-298450" lvl="3" marL="1828800" algn="l">
              <a:lnSpc>
                <a:spcPct val="90000"/>
              </a:lnSpc>
              <a:spcBef>
                <a:spcPts val="375"/>
              </a:spcBef>
              <a:spcAft>
                <a:spcPts val="0"/>
              </a:spcAft>
              <a:buSzPts val="1100"/>
              <a:buChar char="•"/>
              <a:defRPr sz="1100"/>
            </a:lvl4pPr>
            <a:lvl5pPr indent="-298450" lvl="4" marL="2286000" algn="l">
              <a:lnSpc>
                <a:spcPct val="90000"/>
              </a:lnSpc>
              <a:spcBef>
                <a:spcPts val="375"/>
              </a:spcBef>
              <a:spcAft>
                <a:spcPts val="0"/>
              </a:spcAft>
              <a:buSzPts val="1100"/>
              <a:buChar char="•"/>
              <a:defRPr sz="11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23"/>
          <p:cNvSpPr txBox="1"/>
          <p:nvPr>
            <p:ph type="title"/>
          </p:nvPr>
        </p:nvSpPr>
        <p:spPr>
          <a:xfrm>
            <a:off x="394852" y="432599"/>
            <a:ext cx="8334734" cy="466344"/>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394852" y="432599"/>
            <a:ext cx="8334734" cy="466344"/>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dk2"/>
              </a:buClr>
              <a:buSzPts val="2700"/>
              <a:buFont typeface="Century Gothic"/>
              <a:buNone/>
              <a:defRPr b="1" i="0" sz="27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394853" y="1825625"/>
            <a:ext cx="78867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750"/>
              </a:spcBef>
              <a:spcAft>
                <a:spcPts val="0"/>
              </a:spcAft>
              <a:buClr>
                <a:schemeClr val="accent1"/>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30200" lvl="1" marL="914400" marR="0" rtl="0" algn="l">
              <a:lnSpc>
                <a:spcPct val="90000"/>
              </a:lnSpc>
              <a:spcBef>
                <a:spcPts val="375"/>
              </a:spcBef>
              <a:spcAft>
                <a:spcPts val="0"/>
              </a:spcAft>
              <a:buClr>
                <a:schemeClr val="accent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90000"/>
              </a:lnSpc>
              <a:spcBef>
                <a:spcPts val="375"/>
              </a:spcBef>
              <a:spcAft>
                <a:spcPts val="0"/>
              </a:spcAft>
              <a:buClr>
                <a:schemeClr val="accent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90000"/>
              </a:lnSpc>
              <a:spcBef>
                <a:spcPts val="375"/>
              </a:spcBef>
              <a:spcAft>
                <a:spcPts val="0"/>
              </a:spcAft>
              <a:buClr>
                <a:schemeClr val="accent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90000"/>
              </a:lnSpc>
              <a:spcBef>
                <a:spcPts val="375"/>
              </a:spcBef>
              <a:spcAft>
                <a:spcPts val="0"/>
              </a:spcAft>
              <a:buClr>
                <a:schemeClr val="accent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4"/>
          <p:cNvSpPr txBox="1"/>
          <p:nvPr/>
        </p:nvSpPr>
        <p:spPr>
          <a:xfrm>
            <a:off x="188260" y="6459142"/>
            <a:ext cx="440476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Century Gothic"/>
                <a:ea typeface="Century Gothic"/>
                <a:cs typeface="Century Gothic"/>
                <a:sym typeface="Century Gothic"/>
              </a:rPr>
              <a:t>Office/Department/Division Name</a:t>
            </a:r>
            <a:endParaRPr b="0" i="0" sz="1400" u="none" cap="none" strike="noStrike">
              <a:solidFill>
                <a:srgbClr val="000000"/>
              </a:solidFill>
              <a:latin typeface="Arial"/>
              <a:ea typeface="Arial"/>
              <a:cs typeface="Arial"/>
              <a:sym typeface="Arial"/>
            </a:endParaRPr>
          </a:p>
        </p:txBody>
      </p:sp>
      <p:pic>
        <p:nvPicPr>
          <p:cNvPr id="13" name="Google Shape;13;p14"/>
          <p:cNvPicPr preferRelativeResize="0"/>
          <p:nvPr/>
        </p:nvPicPr>
        <p:blipFill rotWithShape="1">
          <a:blip r:embed="rId1">
            <a:alphaModFix/>
          </a:blip>
          <a:srcRect b="0" l="0" r="0" t="0"/>
          <a:stretch/>
        </p:blipFill>
        <p:spPr>
          <a:xfrm>
            <a:off x="6350147" y="6459142"/>
            <a:ext cx="2576623" cy="1878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localhost:5001/" TargetMode="External"/><Relationship Id="rId4" Type="http://schemas.openxmlformats.org/officeDocument/2006/relationships/image" Target="../media/image24.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317809" y="1539061"/>
            <a:ext cx="8452118" cy="92262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700"/>
              <a:buFont typeface="Century Gothic"/>
              <a:buNone/>
            </a:pPr>
            <a:r>
              <a:rPr lang="en-US"/>
              <a:t>Exploratory and Inverse Methods for GIS-MCDA</a:t>
            </a:r>
            <a:endParaRPr/>
          </a:p>
        </p:txBody>
      </p:sp>
      <p:sp>
        <p:nvSpPr>
          <p:cNvPr id="88" name="Google Shape;88;p1"/>
          <p:cNvSpPr txBox="1"/>
          <p:nvPr>
            <p:ph idx="2" type="body"/>
          </p:nvPr>
        </p:nvSpPr>
        <p:spPr>
          <a:xfrm>
            <a:off x="317809" y="320040"/>
            <a:ext cx="806631" cy="27499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900"/>
              <a:buNone/>
            </a:pPr>
            <a:r>
              <a:rPr lang="en-US"/>
              <a:t>08/20/2025</a:t>
            </a:r>
            <a:endParaRPr/>
          </a:p>
        </p:txBody>
      </p:sp>
      <p:sp>
        <p:nvSpPr>
          <p:cNvPr id="89" name="Google Shape;89;p1"/>
          <p:cNvSpPr txBox="1"/>
          <p:nvPr>
            <p:ph idx="3" type="body"/>
          </p:nvPr>
        </p:nvSpPr>
        <p:spPr>
          <a:xfrm>
            <a:off x="167238" y="6455664"/>
            <a:ext cx="4404762" cy="25674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000"/>
              <a:buNone/>
            </a:pPr>
            <a:r>
              <a:rPr lang="en-US"/>
              <a:t>Wildfire Resilience Initiative, Firewise Council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79752e9ab6_0_58"/>
          <p:cNvSpPr txBox="1"/>
          <p:nvPr>
            <p:ph type="title"/>
          </p:nvPr>
        </p:nvSpPr>
        <p:spPr>
          <a:xfrm>
            <a:off x="167327" y="15927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OR UTA-STAR with linear utility</a:t>
            </a:r>
            <a:endParaRPr/>
          </a:p>
        </p:txBody>
      </p:sp>
      <p:sp>
        <p:nvSpPr>
          <p:cNvPr id="167" name="Google Shape;167;g379752e9ab6_0_58"/>
          <p:cNvSpPr txBox="1"/>
          <p:nvPr>
            <p:ph idx="1" type="body"/>
          </p:nvPr>
        </p:nvSpPr>
        <p:spPr>
          <a:xfrm>
            <a:off x="288425" y="831325"/>
            <a:ext cx="8279100" cy="5914500"/>
          </a:xfrm>
          <a:prstGeom prst="rect">
            <a:avLst/>
          </a:prstGeom>
        </p:spPr>
        <p:txBody>
          <a:bodyPr anchorCtr="0" anchor="t" bIns="45700" lIns="91425" spcFirstLastPara="1" rIns="91425" wrap="square" tIns="45700">
            <a:normAutofit lnSpcReduction="10000"/>
          </a:bodyPr>
          <a:lstStyle/>
          <a:p>
            <a:pPr indent="0" lvl="0" marL="0" rtl="0" algn="l">
              <a:spcBef>
                <a:spcPts val="750"/>
              </a:spcBef>
              <a:spcAft>
                <a:spcPts val="0"/>
              </a:spcAft>
              <a:buNone/>
            </a:pPr>
            <a:r>
              <a:rPr lang="en-US" sz="1600"/>
              <a:t>Our UTA-STAR implementation may be simplified! We can set breakpoints to like at value end points [0,1] to enforce a linear utility function (same as standard weighting).</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rPr lang="en-US" sz="1600"/>
              <a:t>The rest of the model stays the same.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p:txBody>
      </p:sp>
      <p:pic>
        <p:nvPicPr>
          <p:cNvPr id="168" name="Google Shape;168;g379752e9ab6_0_58"/>
          <p:cNvPicPr preferRelativeResize="0"/>
          <p:nvPr/>
        </p:nvPicPr>
        <p:blipFill>
          <a:blip r:embed="rId3">
            <a:alphaModFix/>
          </a:blip>
          <a:stretch>
            <a:fillRect/>
          </a:stretch>
        </p:blipFill>
        <p:spPr>
          <a:xfrm>
            <a:off x="1047137" y="1627700"/>
            <a:ext cx="7025525" cy="387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79752e9ab6_0_82"/>
          <p:cNvSpPr txBox="1"/>
          <p:nvPr>
            <p:ph type="title"/>
          </p:nvPr>
        </p:nvSpPr>
        <p:spPr>
          <a:xfrm>
            <a:off x="70152" y="94526"/>
            <a:ext cx="8330100" cy="8403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a:t>Applied Linear and Piecewise UTA-STAR</a:t>
            </a:r>
            <a:endParaRPr/>
          </a:p>
          <a:p>
            <a:pPr indent="0" lvl="0" marL="0" rtl="0" algn="l">
              <a:spcBef>
                <a:spcPts val="0"/>
              </a:spcBef>
              <a:spcAft>
                <a:spcPts val="0"/>
              </a:spcAft>
              <a:buNone/>
            </a:pPr>
            <a:r>
              <a:t/>
            </a:r>
            <a:endParaRPr/>
          </a:p>
        </p:txBody>
      </p:sp>
      <p:sp>
        <p:nvSpPr>
          <p:cNvPr id="175" name="Google Shape;175;g379752e9ab6_0_82"/>
          <p:cNvSpPr txBox="1"/>
          <p:nvPr>
            <p:ph idx="1" type="body"/>
          </p:nvPr>
        </p:nvSpPr>
        <p:spPr>
          <a:xfrm>
            <a:off x="70150" y="560725"/>
            <a:ext cx="8789100" cy="466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600"/>
              <a:t>Piecewise UTA-STAR derives better rankings. </a:t>
            </a:r>
            <a:endParaRPr sz="1600"/>
          </a:p>
        </p:txBody>
      </p:sp>
      <p:graphicFrame>
        <p:nvGraphicFramePr>
          <p:cNvPr id="176" name="Google Shape;176;g379752e9ab6_0_82"/>
          <p:cNvGraphicFramePr/>
          <p:nvPr/>
        </p:nvGraphicFramePr>
        <p:xfrm>
          <a:off x="368000" y="3580913"/>
          <a:ext cx="3000000" cy="3000000"/>
        </p:xfrm>
        <a:graphic>
          <a:graphicData uri="http://schemas.openxmlformats.org/drawingml/2006/table">
            <a:tbl>
              <a:tblPr>
                <a:noFill/>
                <a:tableStyleId>{B8751F87-2E84-433F-A09E-48E1915006D4}</a:tableStyleId>
              </a:tblPr>
              <a:tblGrid>
                <a:gridCol w="2048350"/>
                <a:gridCol w="2048350"/>
                <a:gridCol w="2048350"/>
                <a:gridCol w="2048350"/>
              </a:tblGrid>
              <a:tr h="422375">
                <a:tc>
                  <a:txBody>
                    <a:bodyPr/>
                    <a:lstStyle/>
                    <a:p>
                      <a:pPr indent="0" lvl="0" marL="0" rtl="0" algn="l">
                        <a:spcBef>
                          <a:spcPts val="0"/>
                        </a:spcBef>
                        <a:spcAft>
                          <a:spcPts val="0"/>
                        </a:spcAft>
                        <a:buNone/>
                      </a:pPr>
                      <a:r>
                        <a:rPr lang="en-US"/>
                        <a:t>Test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Piecewise Linear Weights (UTA-STAR)</a:t>
                      </a:r>
                      <a:endParaRPr/>
                    </a:p>
                  </a:txBody>
                  <a:tcPr marT="91425" marB="91425" marR="91425" marL="91425"/>
                </a:tc>
                <a:tc>
                  <a:txBody>
                    <a:bodyPr/>
                    <a:lstStyle/>
                    <a:p>
                      <a:pPr indent="0" lvl="0" marL="0" rtl="0" algn="l">
                        <a:spcBef>
                          <a:spcPts val="0"/>
                        </a:spcBef>
                        <a:spcAft>
                          <a:spcPts val="0"/>
                        </a:spcAft>
                        <a:buNone/>
                      </a:pPr>
                      <a:r>
                        <a:rPr lang="en-US"/>
                        <a:t>Average Rank of Subset</a:t>
                      </a:r>
                      <a:endParaRPr/>
                    </a:p>
                  </a:txBody>
                  <a:tcPr marT="91425" marB="91425" marR="91425" marL="91425"/>
                </a:tc>
                <a:tc>
                  <a:txBody>
                    <a:bodyPr/>
                    <a:lstStyle/>
                    <a:p>
                      <a:pPr indent="0" lvl="0" marL="0" rtl="0" algn="l">
                        <a:spcBef>
                          <a:spcPts val="0"/>
                        </a:spcBef>
                        <a:spcAft>
                          <a:spcPts val="0"/>
                        </a:spcAft>
                        <a:buNone/>
                      </a:pPr>
                      <a:r>
                        <a:rPr lang="en-US"/>
                        <a:t>Total (error:violations)</a:t>
                      </a:r>
                      <a:endParaRPr/>
                    </a:p>
                  </a:txBody>
                  <a:tcPr marT="91425" marB="91425" marR="91425" marL="91425"/>
                </a:tc>
              </a:tr>
              <a:tr h="363425">
                <a:tc>
                  <a:txBody>
                    <a:bodyPr/>
                    <a:lstStyle/>
                    <a:p>
                      <a:pPr indent="0" lvl="0" marL="0" rtl="0" algn="l">
                        <a:spcBef>
                          <a:spcPts val="0"/>
                        </a:spcBef>
                        <a:spcAft>
                          <a:spcPts val="0"/>
                        </a:spcAft>
                        <a:buNone/>
                      </a:pPr>
                      <a:r>
                        <a:rPr lang="en-US"/>
                        <a:t>Subset_1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3425">
                <a:tc>
                  <a:txBody>
                    <a:bodyPr/>
                    <a:lstStyle/>
                    <a:p>
                      <a:pPr indent="0" lvl="0" marL="0" rtl="0" algn="l">
                        <a:spcBef>
                          <a:spcPts val="0"/>
                        </a:spcBef>
                        <a:spcAft>
                          <a:spcPts val="0"/>
                        </a:spcAft>
                        <a:buNone/>
                      </a:pPr>
                      <a:r>
                        <a:rPr lang="en-US"/>
                        <a:t>Subset_2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3425">
                <a:tc>
                  <a:txBody>
                    <a:bodyPr/>
                    <a:lstStyle/>
                    <a:p>
                      <a:pPr indent="0" lvl="0" marL="0" rtl="0" algn="l">
                        <a:spcBef>
                          <a:spcPts val="0"/>
                        </a:spcBef>
                        <a:spcAft>
                          <a:spcPts val="0"/>
                        </a:spcAft>
                        <a:buNone/>
                      </a:pPr>
                      <a:r>
                        <a:rPr lang="en-US"/>
                        <a:t>Subset_3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16600">
                <a:tc>
                  <a:txBody>
                    <a:bodyPr/>
                    <a:lstStyle/>
                    <a:p>
                      <a:pPr indent="0" lvl="0" marL="0" rtl="0" algn="l">
                        <a:spcBef>
                          <a:spcPts val="0"/>
                        </a:spcBef>
                        <a:spcAft>
                          <a:spcPts val="0"/>
                        </a:spcAft>
                        <a:buNone/>
                      </a:pPr>
                      <a:r>
                        <a:rPr lang="en-US"/>
                        <a:t>Subset_4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77" name="Google Shape;177;g379752e9ab6_0_82"/>
          <p:cNvGraphicFramePr/>
          <p:nvPr/>
        </p:nvGraphicFramePr>
        <p:xfrm>
          <a:off x="368000" y="1145988"/>
          <a:ext cx="3000000" cy="3000000"/>
        </p:xfrm>
        <a:graphic>
          <a:graphicData uri="http://schemas.openxmlformats.org/drawingml/2006/table">
            <a:tbl>
              <a:tblPr>
                <a:noFill/>
                <a:tableStyleId>{B8751F87-2E84-433F-A09E-48E1915006D4}</a:tableStyleId>
              </a:tblPr>
              <a:tblGrid>
                <a:gridCol w="2048350"/>
                <a:gridCol w="2048350"/>
                <a:gridCol w="2048350"/>
                <a:gridCol w="2048350"/>
              </a:tblGrid>
              <a:tr h="402075">
                <a:tc>
                  <a:txBody>
                    <a:bodyPr/>
                    <a:lstStyle/>
                    <a:p>
                      <a:pPr indent="0" lvl="0" marL="0" rtl="0" algn="l">
                        <a:spcBef>
                          <a:spcPts val="0"/>
                        </a:spcBef>
                        <a:spcAft>
                          <a:spcPts val="0"/>
                        </a:spcAft>
                        <a:buNone/>
                      </a:pPr>
                      <a:r>
                        <a:rPr lang="en-US"/>
                        <a:t>Test</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Linear Weights (UTA-STAR)</a:t>
                      </a:r>
                      <a:endParaRPr/>
                    </a:p>
                  </a:txBody>
                  <a:tcPr marT="91425" marB="91425" marR="91425" marL="91425"/>
                </a:tc>
                <a:tc>
                  <a:txBody>
                    <a:bodyPr/>
                    <a:lstStyle/>
                    <a:p>
                      <a:pPr indent="0" lvl="0" marL="0" rtl="0" algn="l">
                        <a:spcBef>
                          <a:spcPts val="0"/>
                        </a:spcBef>
                        <a:spcAft>
                          <a:spcPts val="0"/>
                        </a:spcAft>
                        <a:buNone/>
                      </a:pPr>
                      <a:r>
                        <a:rPr lang="en-US"/>
                        <a:t>Average Rank of Subset</a:t>
                      </a:r>
                      <a:endParaRPr/>
                    </a:p>
                  </a:txBody>
                  <a:tcPr marT="91425" marB="91425" marR="91425" marL="91425"/>
                </a:tc>
                <a:tc>
                  <a:txBody>
                    <a:bodyPr/>
                    <a:lstStyle/>
                    <a:p>
                      <a:pPr indent="0" lvl="0" marL="0" rtl="0" algn="l">
                        <a:spcBef>
                          <a:spcPts val="0"/>
                        </a:spcBef>
                        <a:spcAft>
                          <a:spcPts val="0"/>
                        </a:spcAft>
                        <a:buNone/>
                      </a:pPr>
                      <a:r>
                        <a:rPr lang="en-US"/>
                        <a:t>Total (Error:violations)</a:t>
                      </a:r>
                      <a:endParaRPr/>
                    </a:p>
                  </a:txBody>
                  <a:tcPr marT="91425" marB="91425" marR="91425" marL="91425"/>
                </a:tc>
              </a:tr>
              <a:tr h="307975">
                <a:tc>
                  <a:txBody>
                    <a:bodyPr/>
                    <a:lstStyle/>
                    <a:p>
                      <a:pPr indent="0" lvl="0" marL="0" rtl="0" algn="l">
                        <a:spcBef>
                          <a:spcPts val="0"/>
                        </a:spcBef>
                        <a:spcAft>
                          <a:spcPts val="0"/>
                        </a:spcAft>
                        <a:buNone/>
                      </a:pPr>
                      <a:r>
                        <a:rPr lang="en-US"/>
                        <a:t>Subset_1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7975">
                <a:tc>
                  <a:txBody>
                    <a:bodyPr/>
                    <a:lstStyle/>
                    <a:p>
                      <a:pPr indent="0" lvl="0" marL="0" rtl="0" algn="l">
                        <a:spcBef>
                          <a:spcPts val="0"/>
                        </a:spcBef>
                        <a:spcAft>
                          <a:spcPts val="0"/>
                        </a:spcAft>
                        <a:buNone/>
                      </a:pPr>
                      <a:r>
                        <a:rPr lang="en-US"/>
                        <a:t>Subset_2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7975">
                <a:tc>
                  <a:txBody>
                    <a:bodyPr/>
                    <a:lstStyle/>
                    <a:p>
                      <a:pPr indent="0" lvl="0" marL="0" rtl="0" algn="l">
                        <a:spcBef>
                          <a:spcPts val="0"/>
                        </a:spcBef>
                        <a:spcAft>
                          <a:spcPts val="0"/>
                        </a:spcAft>
                        <a:buNone/>
                      </a:pPr>
                      <a:r>
                        <a:rPr lang="en-US"/>
                        <a:t>Subset_3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38575">
                <a:tc>
                  <a:txBody>
                    <a:bodyPr/>
                    <a:lstStyle/>
                    <a:p>
                      <a:pPr indent="0" lvl="0" marL="0" rtl="0" algn="l">
                        <a:spcBef>
                          <a:spcPts val="0"/>
                        </a:spcBef>
                        <a:spcAft>
                          <a:spcPts val="0"/>
                        </a:spcAft>
                        <a:buNone/>
                      </a:pPr>
                      <a:r>
                        <a:rPr lang="en-US"/>
                        <a:t>Subset_4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79752e9ab6_0_91"/>
          <p:cNvSpPr txBox="1"/>
          <p:nvPr>
            <p:ph type="title"/>
          </p:nvPr>
        </p:nvSpPr>
        <p:spPr>
          <a:xfrm>
            <a:off x="145902" y="127001"/>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Examples</a:t>
            </a:r>
            <a:endParaRPr/>
          </a:p>
        </p:txBody>
      </p:sp>
      <p:pic>
        <p:nvPicPr>
          <p:cNvPr id="184" name="Google Shape;184;g379752e9ab6_0_91"/>
          <p:cNvPicPr preferRelativeResize="0"/>
          <p:nvPr/>
        </p:nvPicPr>
        <p:blipFill>
          <a:blip r:embed="rId3">
            <a:alphaModFix/>
          </a:blip>
          <a:stretch>
            <a:fillRect/>
          </a:stretch>
        </p:blipFill>
        <p:spPr>
          <a:xfrm>
            <a:off x="152400" y="745601"/>
            <a:ext cx="8839200" cy="2704579"/>
          </a:xfrm>
          <a:prstGeom prst="rect">
            <a:avLst/>
          </a:prstGeom>
          <a:noFill/>
          <a:ln>
            <a:noFill/>
          </a:ln>
        </p:spPr>
      </p:pic>
      <p:pic>
        <p:nvPicPr>
          <p:cNvPr id="185" name="Google Shape;185;g379752e9ab6_0_91"/>
          <p:cNvPicPr preferRelativeResize="0"/>
          <p:nvPr/>
        </p:nvPicPr>
        <p:blipFill>
          <a:blip r:embed="rId4">
            <a:alphaModFix/>
          </a:blip>
          <a:stretch>
            <a:fillRect/>
          </a:stretch>
        </p:blipFill>
        <p:spPr>
          <a:xfrm>
            <a:off x="152400" y="3602580"/>
            <a:ext cx="8839200" cy="27045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79752e9ab6_0_110"/>
          <p:cNvSpPr txBox="1"/>
          <p:nvPr>
            <p:ph type="title"/>
          </p:nvPr>
        </p:nvSpPr>
        <p:spPr>
          <a:xfrm>
            <a:off x="152402" y="105351"/>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Cont</a:t>
            </a:r>
            <a:endParaRPr/>
          </a:p>
        </p:txBody>
      </p:sp>
      <p:pic>
        <p:nvPicPr>
          <p:cNvPr id="192" name="Google Shape;192;g379752e9ab6_0_110"/>
          <p:cNvPicPr preferRelativeResize="0"/>
          <p:nvPr/>
        </p:nvPicPr>
        <p:blipFill>
          <a:blip r:embed="rId3">
            <a:alphaModFix/>
          </a:blip>
          <a:stretch>
            <a:fillRect/>
          </a:stretch>
        </p:blipFill>
        <p:spPr>
          <a:xfrm>
            <a:off x="152400" y="778076"/>
            <a:ext cx="8839200" cy="2704579"/>
          </a:xfrm>
          <a:prstGeom prst="rect">
            <a:avLst/>
          </a:prstGeom>
          <a:noFill/>
          <a:ln>
            <a:noFill/>
          </a:ln>
        </p:spPr>
      </p:pic>
      <p:pic>
        <p:nvPicPr>
          <p:cNvPr id="193" name="Google Shape;193;g379752e9ab6_0_110"/>
          <p:cNvPicPr preferRelativeResize="0"/>
          <p:nvPr/>
        </p:nvPicPr>
        <p:blipFill>
          <a:blip r:embed="rId4">
            <a:alphaModFix/>
          </a:blip>
          <a:stretch>
            <a:fillRect/>
          </a:stretch>
        </p:blipFill>
        <p:spPr>
          <a:xfrm>
            <a:off x="152400" y="3482655"/>
            <a:ext cx="8839200" cy="27045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79752e9ab6_0_100"/>
          <p:cNvSpPr txBox="1"/>
          <p:nvPr>
            <p:ph type="title"/>
          </p:nvPr>
        </p:nvSpPr>
        <p:spPr>
          <a:xfrm>
            <a:off x="102602" y="15947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Cont.</a:t>
            </a:r>
            <a:endParaRPr/>
          </a:p>
        </p:txBody>
      </p:sp>
      <p:sp>
        <p:nvSpPr>
          <p:cNvPr id="200" name="Google Shape;200;g379752e9ab6_0_100"/>
          <p:cNvSpPr txBox="1"/>
          <p:nvPr/>
        </p:nvSpPr>
        <p:spPr>
          <a:xfrm>
            <a:off x="2673500" y="61263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None/>
            </a:pPr>
            <a:r>
              <a:rPr lang="en-US" sz="2000" u="sng">
                <a:solidFill>
                  <a:schemeClr val="hlink"/>
                </a:solidFill>
                <a:latin typeface="Century Gothic"/>
                <a:ea typeface="Century Gothic"/>
                <a:cs typeface="Century Gothic"/>
                <a:sym typeface="Century Gothic"/>
                <a:hlinkClick r:id="rId3"/>
              </a:rPr>
              <a:t>http://localhost:5001/</a:t>
            </a:r>
            <a:r>
              <a:rPr lang="en-US" sz="2000">
                <a:solidFill>
                  <a:schemeClr val="dk1"/>
                </a:solidFill>
                <a:latin typeface="Century Gothic"/>
                <a:ea typeface="Century Gothic"/>
                <a:cs typeface="Century Gothic"/>
                <a:sym typeface="Century Gothic"/>
              </a:rPr>
              <a:t> </a:t>
            </a:r>
            <a:endParaRPr sz="2000">
              <a:solidFill>
                <a:schemeClr val="dk1"/>
              </a:solidFill>
              <a:latin typeface="Century Gothic"/>
              <a:ea typeface="Century Gothic"/>
              <a:cs typeface="Century Gothic"/>
              <a:sym typeface="Century Gothic"/>
            </a:endParaRPr>
          </a:p>
        </p:txBody>
      </p:sp>
      <p:pic>
        <p:nvPicPr>
          <p:cNvPr id="201" name="Google Shape;201;g379752e9ab6_0_100"/>
          <p:cNvPicPr preferRelativeResize="0"/>
          <p:nvPr/>
        </p:nvPicPr>
        <p:blipFill>
          <a:blip r:embed="rId4">
            <a:alphaModFix/>
          </a:blip>
          <a:stretch>
            <a:fillRect/>
          </a:stretch>
        </p:blipFill>
        <p:spPr>
          <a:xfrm>
            <a:off x="152400" y="691476"/>
            <a:ext cx="8839200" cy="2704579"/>
          </a:xfrm>
          <a:prstGeom prst="rect">
            <a:avLst/>
          </a:prstGeom>
          <a:noFill/>
          <a:ln>
            <a:noFill/>
          </a:ln>
        </p:spPr>
      </p:pic>
      <p:pic>
        <p:nvPicPr>
          <p:cNvPr id="202" name="Google Shape;202;g379752e9ab6_0_100"/>
          <p:cNvPicPr preferRelativeResize="0"/>
          <p:nvPr/>
        </p:nvPicPr>
        <p:blipFill>
          <a:blip r:embed="rId5">
            <a:alphaModFix/>
          </a:blip>
          <a:stretch>
            <a:fillRect/>
          </a:stretch>
        </p:blipFill>
        <p:spPr>
          <a:xfrm>
            <a:off x="750050" y="3591755"/>
            <a:ext cx="7643896" cy="2338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79752e9ab6_0_35"/>
          <p:cNvSpPr txBox="1"/>
          <p:nvPr>
            <p:ph type="title"/>
          </p:nvPr>
        </p:nvSpPr>
        <p:spPr>
          <a:xfrm>
            <a:off x="167327" y="213451"/>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UTA-STAR Model</a:t>
            </a:r>
            <a:endParaRPr/>
          </a:p>
        </p:txBody>
      </p:sp>
      <p:sp>
        <p:nvSpPr>
          <p:cNvPr id="209" name="Google Shape;209;g379752e9ab6_0_35"/>
          <p:cNvSpPr txBox="1"/>
          <p:nvPr>
            <p:ph idx="1" type="body"/>
          </p:nvPr>
        </p:nvSpPr>
        <p:spPr>
          <a:xfrm>
            <a:off x="226475" y="811950"/>
            <a:ext cx="8330100" cy="56886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900"/>
              <a:t>Now, UTA-STAR begins with a decision maker prescribing preferred alternatives </a:t>
            </a:r>
            <a:r>
              <a:rPr i="1" lang="en-US" sz="1900"/>
              <a:t>(U(p))</a:t>
            </a:r>
            <a:r>
              <a:rPr lang="en-US" sz="1900"/>
              <a:t>. All others are non-</a:t>
            </a:r>
            <a:r>
              <a:rPr lang="en-US" sz="1900"/>
              <a:t>preferred</a:t>
            </a:r>
            <a:r>
              <a:rPr lang="en-US" sz="1900"/>
              <a:t> </a:t>
            </a:r>
            <a:r>
              <a:rPr i="1" lang="en-US" sz="1900"/>
              <a:t>(P(q))</a:t>
            </a:r>
            <a:r>
              <a:rPr lang="en-US" sz="1900"/>
              <a:t>.</a:t>
            </a:r>
            <a:endParaRPr sz="1900"/>
          </a:p>
          <a:p>
            <a:pPr indent="0" lvl="0" marL="0" rtl="0" algn="l">
              <a:spcBef>
                <a:spcPts val="750"/>
              </a:spcBef>
              <a:spcAft>
                <a:spcPts val="0"/>
              </a:spcAft>
              <a:buNone/>
            </a:pPr>
            <a:r>
              <a:t/>
            </a:r>
            <a:endParaRPr sz="1900"/>
          </a:p>
          <a:p>
            <a:pPr indent="0" lvl="0" marL="0" rtl="0" algn="l">
              <a:spcBef>
                <a:spcPts val="750"/>
              </a:spcBef>
              <a:spcAft>
                <a:spcPts val="0"/>
              </a:spcAft>
              <a:buNone/>
            </a:pPr>
            <a:r>
              <a:rPr lang="en-US" sz="1900"/>
              <a:t>Between our preferred alternatives </a:t>
            </a:r>
            <a:r>
              <a:rPr i="1" lang="en-US" sz="1900"/>
              <a:t>(U(p)) </a:t>
            </a:r>
            <a:r>
              <a:rPr lang="en-US" sz="1900"/>
              <a:t>and non–preferred alternatives </a:t>
            </a:r>
            <a:r>
              <a:rPr i="1" lang="en-US" sz="1900"/>
              <a:t>(P(q))</a:t>
            </a:r>
            <a:r>
              <a:rPr lang="en-US" sz="1900"/>
              <a:t>, we can make a </a:t>
            </a:r>
            <a:r>
              <a:rPr lang="en-US" sz="1900"/>
              <a:t>comparative</a:t>
            </a:r>
            <a:r>
              <a:rPr lang="en-US" sz="1900"/>
              <a:t> pairwise constraint, and add a slack variable to allow for ‘infeasible’ solutions:</a:t>
            </a:r>
            <a:endParaRPr sz="1900"/>
          </a:p>
          <a:p>
            <a:pPr indent="0" lvl="0" marL="0" rtl="0" algn="l">
              <a:spcBef>
                <a:spcPts val="750"/>
              </a:spcBef>
              <a:spcAft>
                <a:spcPts val="0"/>
              </a:spcAft>
              <a:buNone/>
            </a:pPr>
            <a:r>
              <a:t/>
            </a:r>
            <a:endParaRPr sz="1900"/>
          </a:p>
          <a:p>
            <a:pPr indent="0" lvl="0" marL="0" rtl="0" algn="l">
              <a:spcBef>
                <a:spcPts val="750"/>
              </a:spcBef>
              <a:spcAft>
                <a:spcPts val="0"/>
              </a:spcAft>
              <a:buNone/>
            </a:pPr>
            <a:r>
              <a:t/>
            </a:r>
            <a:endParaRPr sz="1900"/>
          </a:p>
          <a:p>
            <a:pPr indent="0" lvl="0" marL="0" rtl="0" algn="l">
              <a:spcBef>
                <a:spcPts val="750"/>
              </a:spcBef>
              <a:spcAft>
                <a:spcPts val="0"/>
              </a:spcAft>
              <a:buNone/>
            </a:pPr>
            <a:r>
              <a:rPr lang="en-US" sz="1900"/>
              <a:t>Where our objective is to minimize this total error (slack):</a:t>
            </a:r>
            <a:endParaRPr sz="1900"/>
          </a:p>
        </p:txBody>
      </p:sp>
      <p:pic>
        <p:nvPicPr>
          <p:cNvPr id="210" name="Google Shape;210;g379752e9ab6_0_35"/>
          <p:cNvPicPr preferRelativeResize="0"/>
          <p:nvPr/>
        </p:nvPicPr>
        <p:blipFill>
          <a:blip r:embed="rId3">
            <a:alphaModFix/>
          </a:blip>
          <a:stretch>
            <a:fillRect/>
          </a:stretch>
        </p:blipFill>
        <p:spPr>
          <a:xfrm>
            <a:off x="1249525" y="2675597"/>
            <a:ext cx="6284000" cy="753400"/>
          </a:xfrm>
          <a:prstGeom prst="rect">
            <a:avLst/>
          </a:prstGeom>
          <a:noFill/>
          <a:ln>
            <a:noFill/>
          </a:ln>
        </p:spPr>
      </p:pic>
      <p:pic>
        <p:nvPicPr>
          <p:cNvPr id="211" name="Google Shape;211;g379752e9ab6_0_35"/>
          <p:cNvPicPr preferRelativeResize="0"/>
          <p:nvPr/>
        </p:nvPicPr>
        <p:blipFill>
          <a:blip r:embed="rId4">
            <a:alphaModFix/>
          </a:blip>
          <a:stretch>
            <a:fillRect/>
          </a:stretch>
        </p:blipFill>
        <p:spPr>
          <a:xfrm>
            <a:off x="3257012" y="3863850"/>
            <a:ext cx="2629975" cy="1255600"/>
          </a:xfrm>
          <a:prstGeom prst="rect">
            <a:avLst/>
          </a:prstGeom>
          <a:noFill/>
          <a:ln>
            <a:noFill/>
          </a:ln>
        </p:spPr>
      </p:pic>
      <p:pic>
        <p:nvPicPr>
          <p:cNvPr id="212" name="Google Shape;212;g379752e9ab6_0_35"/>
          <p:cNvPicPr preferRelativeResize="0"/>
          <p:nvPr/>
        </p:nvPicPr>
        <p:blipFill>
          <a:blip r:embed="rId5">
            <a:alphaModFix/>
          </a:blip>
          <a:stretch>
            <a:fillRect/>
          </a:stretch>
        </p:blipFill>
        <p:spPr>
          <a:xfrm>
            <a:off x="4614726" y="5173006"/>
            <a:ext cx="4377576" cy="137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76f4e21735_0_7"/>
          <p:cNvSpPr txBox="1"/>
          <p:nvPr>
            <p:ph type="title"/>
          </p:nvPr>
        </p:nvSpPr>
        <p:spPr>
          <a:xfrm>
            <a:off x="394852" y="36512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2. Interactive Map Framework for GIS MCDA</a:t>
            </a:r>
            <a:endParaRPr/>
          </a:p>
        </p:txBody>
      </p:sp>
      <p:sp>
        <p:nvSpPr>
          <p:cNvPr id="219" name="Google Shape;219;g376f4e21735_0_7"/>
          <p:cNvSpPr txBox="1"/>
          <p:nvPr>
            <p:ph idx="1" type="body"/>
          </p:nvPr>
        </p:nvSpPr>
        <p:spPr>
          <a:xfrm>
            <a:off x="574050" y="1134050"/>
            <a:ext cx="7995900" cy="49305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t>An interactive exploratory map approach to explore MCDA weight space.</a:t>
            </a:r>
            <a:endParaRPr/>
          </a:p>
          <a:p>
            <a:pPr indent="-330200" lvl="0" marL="914400" rtl="0" algn="l">
              <a:spcBef>
                <a:spcPts val="750"/>
              </a:spcBef>
              <a:spcAft>
                <a:spcPts val="0"/>
              </a:spcAft>
              <a:buSzPts val="1600"/>
              <a:buAutoNum type="arabicPeriod"/>
            </a:pPr>
            <a:r>
              <a:rPr lang="en-US" sz="1600"/>
              <a:t>All criteria are given dynamic weight sliders (0-100).</a:t>
            </a:r>
            <a:endParaRPr sz="1600"/>
          </a:p>
          <a:p>
            <a:pPr indent="-330200" lvl="0" marL="914400" rtl="0" algn="l">
              <a:spcBef>
                <a:spcPts val="0"/>
              </a:spcBef>
              <a:spcAft>
                <a:spcPts val="0"/>
              </a:spcAft>
              <a:buSzPts val="1600"/>
              <a:buAutoNum type="arabicPeriod"/>
            </a:pPr>
            <a:r>
              <a:rPr lang="en-US" sz="1600"/>
              <a:t>Distribution of rankings and </a:t>
            </a:r>
            <a:r>
              <a:rPr lang="en-US" sz="1600"/>
              <a:t>choropleth</a:t>
            </a:r>
            <a:r>
              <a:rPr lang="en-US" sz="1600"/>
              <a:t> visualizations of ranked risk are iteratively displayed with each adjustment to weights.</a:t>
            </a:r>
            <a:endParaRPr sz="1600"/>
          </a:p>
          <a:p>
            <a:pPr indent="-330200" lvl="0" marL="914400" rtl="0" algn="l">
              <a:spcBef>
                <a:spcPts val="0"/>
              </a:spcBef>
              <a:spcAft>
                <a:spcPts val="0"/>
              </a:spcAft>
              <a:buSzPts val="1600"/>
              <a:buAutoNum type="arabicPeriod"/>
            </a:pPr>
            <a:r>
              <a:rPr lang="en-US" sz="1600"/>
              <a:t>Users can adjust scoring normalization techniques and view distributions of criteria distributions</a:t>
            </a:r>
            <a:endParaRPr sz="1600"/>
          </a:p>
          <a:p>
            <a:pPr indent="0" lvl="0" marL="457200" rtl="0" algn="l">
              <a:spcBef>
                <a:spcPts val="750"/>
              </a:spcBef>
              <a:spcAft>
                <a:spcPts val="0"/>
              </a:spcAft>
              <a:buNone/>
            </a:pPr>
            <a:r>
              <a:t/>
            </a:r>
            <a:endParaRPr sz="1400"/>
          </a:p>
          <a:p>
            <a:pPr indent="0" lvl="0" marL="45720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400"/>
          </a:p>
          <a:p>
            <a:pPr indent="0" lvl="0" marL="0" rtl="0" algn="l">
              <a:spcBef>
                <a:spcPts val="750"/>
              </a:spcBef>
              <a:spcAft>
                <a:spcPts val="0"/>
              </a:spcAft>
              <a:buNone/>
            </a:pPr>
            <a:r>
              <a:t/>
            </a:r>
            <a:endParaRPr sz="1200"/>
          </a:p>
          <a:p>
            <a:pPr indent="0" lvl="0" marL="0" rtl="0" algn="l">
              <a:spcBef>
                <a:spcPts val="750"/>
              </a:spcBef>
              <a:spcAft>
                <a:spcPts val="0"/>
              </a:spcAft>
              <a:buNone/>
            </a:pPr>
            <a:r>
              <a:rPr lang="en-US" sz="1200"/>
              <a:t>“Malczewski (1999b) suggests that the main objective of using maps in multiple criteria spatial decision analysis should be the consideration of geographic allocations in the process of exploring tradeoffs among the decision criteria and the search for best (compromise) solutions to the decision problem” (Jankowski, 2001).</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76ae201bd0_0_23"/>
          <p:cNvSpPr txBox="1"/>
          <p:nvPr>
            <p:ph type="title"/>
          </p:nvPr>
        </p:nvSpPr>
        <p:spPr>
          <a:xfrm>
            <a:off x="394852" y="365126"/>
            <a:ext cx="8330100" cy="46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None/>
            </a:pPr>
            <a:r>
              <a:rPr lang="en-US"/>
              <a:t>1. </a:t>
            </a:r>
            <a:r>
              <a:rPr lang="en-US"/>
              <a:t>Rank Minimization</a:t>
            </a:r>
            <a:endParaRPr/>
          </a:p>
        </p:txBody>
      </p:sp>
      <p:sp>
        <p:nvSpPr>
          <p:cNvPr id="226" name="Google Shape;226;g376ae201bd0_0_23"/>
          <p:cNvSpPr txBox="1"/>
          <p:nvPr>
            <p:ph idx="1" type="body"/>
          </p:nvPr>
        </p:nvSpPr>
        <p:spPr>
          <a:xfrm>
            <a:off x="571500" y="1156600"/>
            <a:ext cx="7995900" cy="2337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750"/>
              </a:spcBef>
              <a:spcAft>
                <a:spcPts val="0"/>
              </a:spcAft>
              <a:buNone/>
            </a:pPr>
            <a:r>
              <a:rPr lang="en-US" sz="1600"/>
              <a:t>Application of Rank </a:t>
            </a:r>
            <a:r>
              <a:rPr lang="en-US" sz="1600"/>
              <a:t>Minimization</a:t>
            </a:r>
            <a:r>
              <a:rPr lang="en-US" sz="1600"/>
              <a:t> Problem to large scale GIS MCDA</a:t>
            </a:r>
            <a:r>
              <a:rPr lang="en-US" sz="1600"/>
              <a:t>.</a:t>
            </a:r>
            <a:endParaRPr sz="16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US" sz="1400"/>
              <a:t>Given a high fire risk set of parcels within Santa Barbara’s Wildland Urban Interface, find weights that minimize the ranking of these parcels. </a:t>
            </a:r>
            <a:endParaRPr sz="1400"/>
          </a:p>
          <a:p>
            <a:pPr indent="-317500" lvl="0" marL="457200" rtl="0" algn="l">
              <a:spcBef>
                <a:spcPts val="0"/>
              </a:spcBef>
              <a:spcAft>
                <a:spcPts val="0"/>
              </a:spcAft>
              <a:buSzPts val="1400"/>
              <a:buChar char="-"/>
            </a:pPr>
            <a:r>
              <a:rPr lang="en-US" sz="1400"/>
              <a:t>(For implementation on large dataset, we introduce possible constraint relaxation and sampling strategies)</a:t>
            </a:r>
            <a:endParaRPr sz="1400"/>
          </a:p>
          <a:p>
            <a:pPr indent="0" lvl="0" marL="457200" rtl="0" algn="l">
              <a:spcBef>
                <a:spcPts val="0"/>
              </a:spcBef>
              <a:spcAft>
                <a:spcPts val="0"/>
              </a:spcAft>
              <a:buNone/>
            </a:pPr>
            <a:r>
              <a:t/>
            </a:r>
            <a:endParaRPr sz="1400"/>
          </a:p>
          <a:p>
            <a:pPr indent="0" lvl="0" marL="0" rtl="0" algn="l">
              <a:lnSpc>
                <a:spcPct val="90000"/>
              </a:lnSpc>
              <a:spcBef>
                <a:spcPts val="750"/>
              </a:spcBef>
              <a:spcAft>
                <a:spcPts val="0"/>
              </a:spcAft>
              <a:buNone/>
            </a:pPr>
            <a:r>
              <a:t/>
            </a:r>
            <a:endParaRPr sz="1600"/>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t/>
            </a:r>
            <a:endParaRPr/>
          </a:p>
        </p:txBody>
      </p:sp>
      <p:pic>
        <p:nvPicPr>
          <p:cNvPr id="227" name="Google Shape;227;g376ae201bd0_0_23"/>
          <p:cNvPicPr preferRelativeResize="0"/>
          <p:nvPr/>
        </p:nvPicPr>
        <p:blipFill>
          <a:blip r:embed="rId3">
            <a:alphaModFix/>
          </a:blip>
          <a:stretch>
            <a:fillRect/>
          </a:stretch>
        </p:blipFill>
        <p:spPr>
          <a:xfrm>
            <a:off x="3151950" y="2642900"/>
            <a:ext cx="5992049" cy="3434100"/>
          </a:xfrm>
          <a:prstGeom prst="rect">
            <a:avLst/>
          </a:prstGeom>
          <a:noFill/>
          <a:ln>
            <a:noFill/>
          </a:ln>
        </p:spPr>
      </p:pic>
      <p:sp>
        <p:nvSpPr>
          <p:cNvPr id="228" name="Google Shape;228;g376ae201bd0_0_23"/>
          <p:cNvSpPr txBox="1"/>
          <p:nvPr/>
        </p:nvSpPr>
        <p:spPr>
          <a:xfrm>
            <a:off x="321700" y="3636200"/>
            <a:ext cx="2666700" cy="217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entury Gothic"/>
              <a:buAutoNum type="arabicPeriod"/>
            </a:pPr>
            <a:r>
              <a:rPr lang="en-US" sz="1200">
                <a:solidFill>
                  <a:schemeClr val="dk1"/>
                </a:solidFill>
                <a:latin typeface="Century Gothic"/>
                <a:ea typeface="Century Gothic"/>
                <a:cs typeface="Century Gothic"/>
                <a:sym typeface="Century Gothic"/>
              </a:rPr>
              <a:t>Problem </a:t>
            </a:r>
            <a:r>
              <a:rPr lang="en-US" sz="1200">
                <a:solidFill>
                  <a:schemeClr val="dk1"/>
                </a:solidFill>
                <a:latin typeface="Century Gothic"/>
                <a:ea typeface="Century Gothic"/>
                <a:cs typeface="Century Gothic"/>
                <a:sym typeface="Century Gothic"/>
              </a:rPr>
              <a:t>Formulation.</a:t>
            </a:r>
            <a:endParaRPr sz="1200">
              <a:solidFill>
                <a:schemeClr val="dk1"/>
              </a:solidFill>
              <a:latin typeface="Century Gothic"/>
              <a:ea typeface="Century Gothic"/>
              <a:cs typeface="Century Gothic"/>
              <a:sym typeface="Century Gothic"/>
            </a:endParaRPr>
          </a:p>
          <a:p>
            <a:pPr indent="-304800" lvl="0" marL="457200" rtl="0" algn="l">
              <a:spcBef>
                <a:spcPts val="0"/>
              </a:spcBef>
              <a:spcAft>
                <a:spcPts val="0"/>
              </a:spcAft>
              <a:buClr>
                <a:schemeClr val="dk1"/>
              </a:buClr>
              <a:buSzPts val="1200"/>
              <a:buFont typeface="Century Gothic"/>
              <a:buAutoNum type="arabicPeriod"/>
            </a:pPr>
            <a:r>
              <a:rPr lang="en-US" sz="1200">
                <a:solidFill>
                  <a:schemeClr val="dk1"/>
                </a:solidFill>
                <a:latin typeface="Century Gothic"/>
                <a:ea typeface="Century Gothic"/>
                <a:cs typeface="Century Gothic"/>
                <a:sym typeface="Century Gothic"/>
              </a:rPr>
              <a:t>Demonstrate NP hardness.</a:t>
            </a:r>
            <a:endParaRPr sz="1200">
              <a:solidFill>
                <a:schemeClr val="dk1"/>
              </a:solidFill>
              <a:latin typeface="Century Gothic"/>
              <a:ea typeface="Century Gothic"/>
              <a:cs typeface="Century Gothic"/>
              <a:sym typeface="Century Gothic"/>
            </a:endParaRPr>
          </a:p>
          <a:p>
            <a:pPr indent="-304800" lvl="0" marL="457200" rtl="0" algn="l">
              <a:spcBef>
                <a:spcPts val="0"/>
              </a:spcBef>
              <a:spcAft>
                <a:spcPts val="0"/>
              </a:spcAft>
              <a:buClr>
                <a:schemeClr val="dk1"/>
              </a:buClr>
              <a:buSzPts val="1200"/>
              <a:buFont typeface="Century Gothic"/>
              <a:buAutoNum type="arabicPeriod"/>
            </a:pPr>
            <a:r>
              <a:rPr lang="en-US" sz="1200">
                <a:solidFill>
                  <a:schemeClr val="dk1"/>
                </a:solidFill>
                <a:latin typeface="Century Gothic"/>
                <a:ea typeface="Century Gothic"/>
                <a:cs typeface="Century Gothic"/>
                <a:sym typeface="Century Gothic"/>
              </a:rPr>
              <a:t>Problem can be exactly solved when P &lt;= 100. </a:t>
            </a:r>
            <a:endParaRPr sz="1200">
              <a:solidFill>
                <a:schemeClr val="dk1"/>
              </a:solidFill>
              <a:latin typeface="Century Gothic"/>
              <a:ea typeface="Century Gothic"/>
              <a:cs typeface="Century Gothic"/>
              <a:sym typeface="Century Gothic"/>
            </a:endParaRPr>
          </a:p>
          <a:p>
            <a:pPr indent="-304800" lvl="0" marL="457200" rtl="0" algn="l">
              <a:spcBef>
                <a:spcPts val="0"/>
              </a:spcBef>
              <a:spcAft>
                <a:spcPts val="0"/>
              </a:spcAft>
              <a:buClr>
                <a:schemeClr val="dk1"/>
              </a:buClr>
              <a:buSzPts val="1200"/>
              <a:buFont typeface="Century Gothic"/>
              <a:buAutoNum type="arabicPeriod"/>
            </a:pPr>
            <a:r>
              <a:rPr lang="en-US" sz="1200">
                <a:solidFill>
                  <a:schemeClr val="dk1"/>
                </a:solidFill>
                <a:latin typeface="Century Gothic"/>
                <a:ea typeface="Century Gothic"/>
                <a:cs typeface="Century Gothic"/>
                <a:sym typeface="Century Gothic"/>
              </a:rPr>
              <a:t>Sampling, aggregation, or constraint restriction may be used to implement at larger scales. </a:t>
            </a:r>
            <a:endParaRPr sz="12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76ae201bd0_0_45"/>
          <p:cNvSpPr txBox="1"/>
          <p:nvPr>
            <p:ph type="title"/>
          </p:nvPr>
        </p:nvSpPr>
        <p:spPr>
          <a:xfrm>
            <a:off x="394852" y="365126"/>
            <a:ext cx="8330100" cy="46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1800"/>
              <a:buNone/>
            </a:pPr>
            <a:r>
              <a:rPr lang="en-US"/>
              <a:t>Brief Outline and Story</a:t>
            </a:r>
            <a:endParaRPr/>
          </a:p>
        </p:txBody>
      </p:sp>
      <p:sp>
        <p:nvSpPr>
          <p:cNvPr id="235" name="Google Shape;235;g376ae201bd0_0_45"/>
          <p:cNvSpPr txBox="1"/>
          <p:nvPr>
            <p:ph idx="1" type="body"/>
          </p:nvPr>
        </p:nvSpPr>
        <p:spPr>
          <a:xfrm>
            <a:off x="561950" y="831325"/>
            <a:ext cx="7995900" cy="5414700"/>
          </a:xfrm>
          <a:prstGeom prst="rect">
            <a:avLst/>
          </a:prstGeom>
          <a:noFill/>
          <a:ln>
            <a:noFill/>
          </a:ln>
        </p:spPr>
        <p:txBody>
          <a:bodyPr anchorCtr="0" anchor="t" bIns="45700" lIns="91425" spcFirstLastPara="1" rIns="91425" wrap="square" tIns="45700">
            <a:normAutofit/>
          </a:bodyPr>
          <a:lstStyle/>
          <a:p>
            <a:pPr indent="-317500" lvl="0" marL="457200" rtl="0" algn="l">
              <a:lnSpc>
                <a:spcPct val="90000"/>
              </a:lnSpc>
              <a:spcBef>
                <a:spcPts val="750"/>
              </a:spcBef>
              <a:spcAft>
                <a:spcPts val="0"/>
              </a:spcAft>
              <a:buSzPts val="1400"/>
              <a:buAutoNum type="arabicPeriod"/>
            </a:pPr>
            <a:r>
              <a:rPr lang="en-US" sz="1400"/>
              <a:t>GIS MCDA has a noted lack of exploratory and inverse MCDA. Weight derivation is currently centered around expert </a:t>
            </a:r>
            <a:r>
              <a:rPr lang="en-US" sz="1400"/>
              <a:t>elicitation</a:t>
            </a:r>
            <a:r>
              <a:rPr lang="en-US" sz="1400"/>
              <a:t>. </a:t>
            </a:r>
            <a:endParaRPr sz="1400"/>
          </a:p>
          <a:p>
            <a:pPr indent="0" lvl="0" marL="0" rtl="0" algn="l">
              <a:lnSpc>
                <a:spcPct val="90000"/>
              </a:lnSpc>
              <a:spcBef>
                <a:spcPts val="750"/>
              </a:spcBef>
              <a:spcAft>
                <a:spcPts val="0"/>
              </a:spcAft>
              <a:buNone/>
            </a:pPr>
            <a:r>
              <a:t/>
            </a:r>
            <a:endParaRPr sz="1400"/>
          </a:p>
          <a:p>
            <a:pPr indent="-317500" lvl="0" marL="457200" rtl="0" algn="l">
              <a:lnSpc>
                <a:spcPct val="90000"/>
              </a:lnSpc>
              <a:spcBef>
                <a:spcPts val="750"/>
              </a:spcBef>
              <a:spcAft>
                <a:spcPts val="0"/>
              </a:spcAft>
              <a:buSzPts val="1400"/>
              <a:buAutoNum type="arabicPeriod"/>
            </a:pPr>
            <a:r>
              <a:rPr lang="en-US" sz="1400"/>
              <a:t>Inverse MCDA exists within Operations Research under forms of inverse optimization and preference disaggregation, but it has seldom been applied to GIS-MCDA, and not at all to hazard mitigation. </a:t>
            </a:r>
            <a:endParaRPr sz="1400"/>
          </a:p>
          <a:p>
            <a:pPr indent="0" lvl="0" marL="0" rtl="0" algn="l">
              <a:lnSpc>
                <a:spcPct val="90000"/>
              </a:lnSpc>
              <a:spcBef>
                <a:spcPts val="750"/>
              </a:spcBef>
              <a:spcAft>
                <a:spcPts val="0"/>
              </a:spcAft>
              <a:buNone/>
            </a:pPr>
            <a:r>
              <a:t/>
            </a:r>
            <a:endParaRPr sz="1400"/>
          </a:p>
          <a:p>
            <a:pPr indent="-317500" lvl="0" marL="457200" rtl="0" algn="l">
              <a:lnSpc>
                <a:spcPct val="90000"/>
              </a:lnSpc>
              <a:spcBef>
                <a:spcPts val="750"/>
              </a:spcBef>
              <a:spcAft>
                <a:spcPts val="0"/>
              </a:spcAft>
              <a:buSzPts val="1400"/>
              <a:buAutoNum type="arabicPeriod"/>
            </a:pPr>
            <a:r>
              <a:rPr lang="en-US" sz="1400"/>
              <a:t>In this paper, we introduce inverse MCDA methods and an exploratory framework to support hazard mitigation decision making. </a:t>
            </a:r>
            <a:endParaRPr sz="1400"/>
          </a:p>
          <a:p>
            <a:pPr indent="0" lvl="0" marL="0" rtl="0" algn="l">
              <a:lnSpc>
                <a:spcPct val="90000"/>
              </a:lnSpc>
              <a:spcBef>
                <a:spcPts val="750"/>
              </a:spcBef>
              <a:spcAft>
                <a:spcPts val="0"/>
              </a:spcAft>
              <a:buNone/>
            </a:pPr>
            <a:r>
              <a:t/>
            </a:r>
            <a:endParaRPr sz="1400"/>
          </a:p>
          <a:p>
            <a:pPr indent="-317500" lvl="0" marL="914400" rtl="0" algn="l">
              <a:lnSpc>
                <a:spcPct val="90000"/>
              </a:lnSpc>
              <a:spcBef>
                <a:spcPts val="750"/>
              </a:spcBef>
              <a:spcAft>
                <a:spcPts val="0"/>
              </a:spcAft>
              <a:buSzPts val="1400"/>
              <a:buAutoNum type="alphaLcPeriod"/>
            </a:pPr>
            <a:r>
              <a:rPr lang="en-US" sz="1400"/>
              <a:t>First, we formalize the rank minimization problem as an inverse method in a GIS-MCDA setting. We apply it to derive weights from an identified high risk location within the Wildland Urban Interface. To solve this problem, we identify and implement sampling and constraint relaxation methods for large-scale problems.</a:t>
            </a:r>
            <a:endParaRPr sz="1400"/>
          </a:p>
          <a:p>
            <a:pPr indent="0" lvl="0" marL="0" rtl="0" algn="l">
              <a:lnSpc>
                <a:spcPct val="90000"/>
              </a:lnSpc>
              <a:spcBef>
                <a:spcPts val="750"/>
              </a:spcBef>
              <a:spcAft>
                <a:spcPts val="0"/>
              </a:spcAft>
              <a:buNone/>
            </a:pPr>
            <a:r>
              <a:t/>
            </a:r>
            <a:endParaRPr sz="1400"/>
          </a:p>
          <a:p>
            <a:pPr indent="-317500" lvl="0" marL="914400" rtl="0" algn="l">
              <a:lnSpc>
                <a:spcPct val="90000"/>
              </a:lnSpc>
              <a:spcBef>
                <a:spcPts val="750"/>
              </a:spcBef>
              <a:spcAft>
                <a:spcPts val="0"/>
              </a:spcAft>
              <a:buSzPts val="1400"/>
              <a:buAutoNum type="alphaLcPeriod"/>
            </a:pPr>
            <a:r>
              <a:rPr lang="en-US" sz="1400"/>
              <a:t>Second, we present an interactive map framework to allows DMs to dynamically adjust criteria weights and explore outcomes in ranking. We integrate our rank minimization </a:t>
            </a:r>
            <a:r>
              <a:rPr lang="en-US" sz="1400"/>
              <a:t>approach</a:t>
            </a:r>
            <a:r>
              <a:rPr lang="en-US" sz="1400"/>
              <a:t> to allow for spatially implicit weight derivation by experts.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76ae201bd0_0_0"/>
          <p:cNvSpPr txBox="1"/>
          <p:nvPr>
            <p:ph type="title"/>
          </p:nvPr>
        </p:nvSpPr>
        <p:spPr>
          <a:xfrm>
            <a:off x="394852" y="365126"/>
            <a:ext cx="8330100" cy="46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1800"/>
              <a:buNone/>
            </a:pPr>
            <a:r>
              <a:rPr lang="en-US"/>
              <a:t>Current MCDA and MCDM in GIS</a:t>
            </a:r>
            <a:endParaRPr/>
          </a:p>
        </p:txBody>
      </p:sp>
      <p:sp>
        <p:nvSpPr>
          <p:cNvPr id="242" name="Google Shape;242;g376ae201bd0_0_0"/>
          <p:cNvSpPr txBox="1"/>
          <p:nvPr>
            <p:ph idx="1" type="body"/>
          </p:nvPr>
        </p:nvSpPr>
        <p:spPr>
          <a:xfrm>
            <a:off x="574050" y="1319875"/>
            <a:ext cx="7995900" cy="5033700"/>
          </a:xfrm>
          <a:prstGeom prst="rect">
            <a:avLst/>
          </a:prstGeom>
          <a:noFill/>
          <a:ln>
            <a:noFill/>
          </a:ln>
        </p:spPr>
        <p:txBody>
          <a:bodyPr anchorCtr="0" anchor="t" bIns="45700" lIns="91425" spcFirstLastPara="1" rIns="91425" wrap="square" tIns="45700">
            <a:normAutofit lnSpcReduction="20000"/>
          </a:bodyPr>
          <a:lstStyle/>
          <a:p>
            <a:pPr indent="-330200" lvl="0" marL="457200" rtl="0" algn="l">
              <a:lnSpc>
                <a:spcPct val="90000"/>
              </a:lnSpc>
              <a:spcBef>
                <a:spcPts val="750"/>
              </a:spcBef>
              <a:spcAft>
                <a:spcPts val="0"/>
              </a:spcAft>
              <a:buSzPts val="1600"/>
              <a:buFont typeface="Century Gothic"/>
              <a:buChar char="-"/>
            </a:pPr>
            <a:r>
              <a:rPr lang="en-US" sz="1600"/>
              <a:t>GIS MCDA overly relies on ‘expert’ driven weighting schemes: AHP, WLC, OWA (Malczewski, 1999; Jankowski, 1995; Malczewski &amp; Rinner, 2015). </a:t>
            </a:r>
            <a:endParaRPr sz="1600"/>
          </a:p>
          <a:p>
            <a:pPr indent="0" lvl="0" marL="457200" rtl="0" algn="l">
              <a:lnSpc>
                <a:spcPct val="90000"/>
              </a:lnSpc>
              <a:spcBef>
                <a:spcPts val="750"/>
              </a:spcBef>
              <a:spcAft>
                <a:spcPts val="0"/>
              </a:spcAft>
              <a:buSzPts val="1800"/>
              <a:buNone/>
            </a:pPr>
            <a:r>
              <a:t/>
            </a:r>
            <a:endParaRPr sz="1600"/>
          </a:p>
          <a:p>
            <a:pPr indent="-330200" lvl="0" marL="457200" rtl="0" algn="l">
              <a:lnSpc>
                <a:spcPct val="90000"/>
              </a:lnSpc>
              <a:spcBef>
                <a:spcPts val="750"/>
              </a:spcBef>
              <a:spcAft>
                <a:spcPts val="0"/>
              </a:spcAft>
              <a:buSzPts val="1600"/>
              <a:buFont typeface="Century Gothic"/>
              <a:buChar char="-"/>
            </a:pPr>
            <a:r>
              <a:rPr lang="en-US" sz="1600"/>
              <a:t>Standard approaches can often be arbitrary, subjective, and spatially implicit. They cannot be supported by observed decisions.  (Malczewski &amp; Jankowski, 2020). </a:t>
            </a:r>
            <a:endParaRPr sz="1600"/>
          </a:p>
          <a:p>
            <a:pPr indent="0" lvl="0" marL="0" rtl="0" algn="l">
              <a:lnSpc>
                <a:spcPct val="90000"/>
              </a:lnSpc>
              <a:spcBef>
                <a:spcPts val="750"/>
              </a:spcBef>
              <a:spcAft>
                <a:spcPts val="0"/>
              </a:spcAft>
              <a:buSzPts val="1800"/>
              <a:buNone/>
            </a:pPr>
            <a:r>
              <a:t/>
            </a:r>
            <a:endParaRPr sz="1600"/>
          </a:p>
          <a:p>
            <a:pPr indent="-330200" lvl="0" marL="457200" rtl="0" algn="l">
              <a:lnSpc>
                <a:spcPct val="90000"/>
              </a:lnSpc>
              <a:spcBef>
                <a:spcPts val="750"/>
              </a:spcBef>
              <a:spcAft>
                <a:spcPts val="0"/>
              </a:spcAft>
              <a:buSzPts val="1600"/>
              <a:buChar char="-"/>
            </a:pPr>
            <a:r>
              <a:rPr lang="en-US" sz="1600"/>
              <a:t>Numerous authors call for more systematic approaches to validating/deriving weights to improve sensitivity analysis and transparency. (Malczewski, 2006; Ligmann-Zielinska and Jankowski, 2008; Malczewski and Jankowski, 2020).</a:t>
            </a:r>
            <a:endParaRPr sz="1600"/>
          </a:p>
          <a:p>
            <a:pPr indent="0" lvl="0" marL="0" rtl="0" algn="l">
              <a:lnSpc>
                <a:spcPct val="90000"/>
              </a:lnSpc>
              <a:spcBef>
                <a:spcPts val="750"/>
              </a:spcBef>
              <a:spcAft>
                <a:spcPts val="0"/>
              </a:spcAft>
              <a:buSzPts val="1800"/>
              <a:buNone/>
            </a:pPr>
            <a:r>
              <a:t/>
            </a:r>
            <a:endParaRPr sz="1600"/>
          </a:p>
          <a:p>
            <a:pPr indent="-330200" lvl="0" marL="457200" rtl="0" algn="l">
              <a:lnSpc>
                <a:spcPct val="100000"/>
              </a:lnSpc>
              <a:spcBef>
                <a:spcPts val="0"/>
              </a:spcBef>
              <a:spcAft>
                <a:spcPts val="0"/>
              </a:spcAft>
              <a:buClr>
                <a:schemeClr val="dk1"/>
              </a:buClr>
              <a:buSzPts val="1600"/>
              <a:buFont typeface="Century Gothic"/>
              <a:buChar char="-"/>
            </a:pPr>
            <a:r>
              <a:rPr lang="en-US" sz="1600"/>
              <a:t>Inverse weighting methods do exist within MCDA, but are very seldom applied to GIS applications (Jankowski, 2001; Malczewski &amp; Jankowski 2020). </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b="1" i="1" lang="en-US" sz="1600"/>
              <a:t>There is a need for inverse and interactive weight derivation for applied problems with large datasets.</a:t>
            </a:r>
            <a:endParaRPr b="1" i="1" sz="1600"/>
          </a:p>
          <a:p>
            <a:pPr indent="0" lvl="0" marL="457200" rtl="0" algn="l">
              <a:lnSpc>
                <a:spcPct val="90000"/>
              </a:lnSpc>
              <a:spcBef>
                <a:spcPts val="750"/>
              </a:spcBef>
              <a:spcAft>
                <a:spcPts val="0"/>
              </a:spcAft>
              <a:buSzPts val="1800"/>
              <a:buNone/>
            </a:pPr>
            <a:r>
              <a:t/>
            </a:r>
            <a:endParaRPr sz="1600"/>
          </a:p>
          <a:p>
            <a:pPr indent="0" lvl="0" marL="0" rtl="0" algn="l">
              <a:lnSpc>
                <a:spcPct val="90000"/>
              </a:lnSpc>
              <a:spcBef>
                <a:spcPts val="750"/>
              </a:spcBef>
              <a:spcAft>
                <a:spcPts val="0"/>
              </a:spcAft>
              <a:buSzPts val="1800"/>
              <a:buNone/>
            </a:pPr>
            <a:r>
              <a:t/>
            </a:r>
            <a:endParaRPr sz="1600"/>
          </a:p>
          <a:p>
            <a:pPr indent="0" lvl="0" marL="0" rtl="0" algn="l">
              <a:lnSpc>
                <a:spcPct val="90000"/>
              </a:lnSpc>
              <a:spcBef>
                <a:spcPts val="750"/>
              </a:spcBef>
              <a:spcAft>
                <a:spcPts val="0"/>
              </a:spcAft>
              <a:buSzPts val="1800"/>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76f4e21735_0_33"/>
          <p:cNvSpPr txBox="1"/>
          <p:nvPr>
            <p:ph type="title"/>
          </p:nvPr>
        </p:nvSpPr>
        <p:spPr>
          <a:xfrm>
            <a:off x="130002" y="13762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Setting</a:t>
            </a:r>
            <a:endParaRPr/>
          </a:p>
        </p:txBody>
      </p:sp>
      <p:sp>
        <p:nvSpPr>
          <p:cNvPr id="96" name="Google Shape;96;g376f4e21735_0_33"/>
          <p:cNvSpPr txBox="1"/>
          <p:nvPr>
            <p:ph idx="1" type="body"/>
          </p:nvPr>
        </p:nvSpPr>
        <p:spPr>
          <a:xfrm>
            <a:off x="130000" y="681000"/>
            <a:ext cx="8700000" cy="5635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700"/>
              <a:t>Multi-Criteria Decision Analysis (MCDA) always begins with some unit (parcels), some set of criteria (factors) and some form of weighting that must be applied to the each criterion for each parcel.</a:t>
            </a:r>
            <a:endParaRPr/>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US" sz="1400"/>
              <a:t>F = (f₁, f₂, ..., fₖ): Set of risk factors</a:t>
            </a:r>
            <a:endParaRPr b="1" sz="1400"/>
          </a:p>
          <a:p>
            <a:pPr indent="-317500" lvl="1" marL="914400" rtl="0" algn="l">
              <a:lnSpc>
                <a:spcPct val="115000"/>
              </a:lnSpc>
              <a:spcBef>
                <a:spcPts val="0"/>
              </a:spcBef>
              <a:spcAft>
                <a:spcPts val="0"/>
              </a:spcAft>
              <a:buSzPts val="1400"/>
              <a:buChar char="-"/>
            </a:pPr>
            <a:r>
              <a:rPr b="1" lang="en-US" sz="1400"/>
              <a:t>(slope, vegetation, etc,)</a:t>
            </a:r>
            <a:endParaRPr b="1" sz="1400"/>
          </a:p>
          <a:p>
            <a:pPr indent="-317500" lvl="0" marL="457200" rtl="0" algn="l">
              <a:lnSpc>
                <a:spcPct val="115000"/>
              </a:lnSpc>
              <a:spcBef>
                <a:spcPts val="0"/>
              </a:spcBef>
              <a:spcAft>
                <a:spcPts val="0"/>
              </a:spcAft>
              <a:buSzPts val="1400"/>
              <a:buChar char="-"/>
            </a:pPr>
            <a:r>
              <a:rPr b="1" lang="en-US" sz="1400"/>
              <a:t>w = (w₁, w₂, ..., wₖ): Weight vector of factors</a:t>
            </a:r>
            <a:endParaRPr b="1" sz="1400"/>
          </a:p>
          <a:p>
            <a:pPr indent="-317500" lvl="1" marL="914400" rtl="0" algn="l">
              <a:lnSpc>
                <a:spcPct val="115000"/>
              </a:lnSpc>
              <a:spcBef>
                <a:spcPts val="0"/>
              </a:spcBef>
              <a:spcAft>
                <a:spcPts val="0"/>
              </a:spcAft>
              <a:buSzPts val="1400"/>
              <a:buChar char="-"/>
            </a:pPr>
            <a:r>
              <a:rPr b="1" lang="en-US" sz="1400"/>
              <a:t>(weights sum to 1, non-negative)</a:t>
            </a:r>
            <a:endParaRPr b="1" sz="1400"/>
          </a:p>
          <a:p>
            <a:pPr indent="0" lvl="0" marL="457200" rtl="0" algn="l">
              <a:lnSpc>
                <a:spcPct val="115000"/>
              </a:lnSpc>
              <a:spcBef>
                <a:spcPts val="800"/>
              </a:spcBef>
              <a:spcAft>
                <a:spcPts val="0"/>
              </a:spcAft>
              <a:buNone/>
            </a:pPr>
            <a:r>
              <a:t/>
            </a:r>
            <a:endParaRPr sz="1200"/>
          </a:p>
          <a:p>
            <a:pPr indent="0" lvl="0" marL="0" rtl="0" algn="l">
              <a:lnSpc>
                <a:spcPct val="115000"/>
              </a:lnSpc>
              <a:spcBef>
                <a:spcPts val="800"/>
              </a:spcBef>
              <a:spcAft>
                <a:spcPts val="0"/>
              </a:spcAft>
              <a:buNone/>
            </a:pPr>
            <a:r>
              <a:rPr lang="en-US" sz="1600"/>
              <a:t>Weights are used to derive some normalized score for a given parcel: </a:t>
            </a:r>
            <a:endParaRPr sz="1600"/>
          </a:p>
          <a:p>
            <a:pPr indent="0" lvl="0" marL="0" rtl="0" algn="l">
              <a:lnSpc>
                <a:spcPct val="115000"/>
              </a:lnSpc>
              <a:spcBef>
                <a:spcPts val="800"/>
              </a:spcBef>
              <a:spcAft>
                <a:spcPts val="0"/>
              </a:spcAft>
              <a:buClr>
                <a:schemeClr val="dk1"/>
              </a:buClr>
              <a:buSzPts val="1100"/>
              <a:buFont typeface="Arial"/>
              <a:buNone/>
            </a:pPr>
            <a:r>
              <a:t/>
            </a:r>
            <a:endParaRPr sz="1200"/>
          </a:p>
          <a:p>
            <a:pPr indent="0" lvl="0" marL="0" rtl="0" algn="l">
              <a:spcBef>
                <a:spcPts val="80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US" sz="1600"/>
              <a:t>Where: </a:t>
            </a:r>
            <a:endParaRPr sz="1600"/>
          </a:p>
          <a:p>
            <a:pPr indent="-317500" lvl="0" marL="457200" rtl="0" algn="l">
              <a:lnSpc>
                <a:spcPct val="115000"/>
              </a:lnSpc>
              <a:spcBef>
                <a:spcPts val="0"/>
              </a:spcBef>
              <a:spcAft>
                <a:spcPts val="0"/>
              </a:spcAft>
              <a:buSzPts val="1400"/>
              <a:buChar char="-"/>
            </a:pPr>
            <a:r>
              <a:rPr b="1" lang="en-US" sz="1400"/>
              <a:t>P = {p₁, p₂, ..., pₙ}: Set of all Parcels</a:t>
            </a:r>
            <a:endParaRPr b="1" sz="1400"/>
          </a:p>
          <a:p>
            <a:pPr indent="-317500" lvl="0" marL="457200" rtl="0" algn="l">
              <a:lnSpc>
                <a:spcPct val="115000"/>
              </a:lnSpc>
              <a:spcBef>
                <a:spcPts val="0"/>
              </a:spcBef>
              <a:spcAft>
                <a:spcPts val="0"/>
              </a:spcAft>
              <a:buSzPts val="1400"/>
              <a:buChar char="-"/>
            </a:pPr>
            <a:r>
              <a:rPr b="1" lang="en-US" sz="1400"/>
              <a:t>X[i,j]: Normalized risk factor score of parcels pᵢ for factor fⱼ</a:t>
            </a:r>
            <a:endParaRPr b="1" sz="1400"/>
          </a:p>
          <a:p>
            <a:pPr indent="-317500" lvl="1" marL="914400" rtl="0" algn="l">
              <a:lnSpc>
                <a:spcPct val="115000"/>
              </a:lnSpc>
              <a:spcBef>
                <a:spcPts val="0"/>
              </a:spcBef>
              <a:spcAft>
                <a:spcPts val="0"/>
              </a:spcAft>
              <a:buSzPts val="1400"/>
              <a:buChar char="-"/>
            </a:pPr>
            <a:r>
              <a:rPr b="1" lang="en-US" sz="1400"/>
              <a:t>(Can be min-max, quantile, </a:t>
            </a:r>
            <a:r>
              <a:rPr b="1" lang="en-US" sz="1400"/>
              <a:t>gaussian</a:t>
            </a:r>
            <a:r>
              <a:rPr b="1" lang="en-US" sz="1400"/>
              <a:t>, etc.)</a:t>
            </a:r>
            <a:endParaRPr b="1" sz="1400"/>
          </a:p>
          <a:p>
            <a:pPr indent="0" lvl="0" marL="457200" rtl="0" algn="l">
              <a:spcBef>
                <a:spcPts val="800"/>
              </a:spcBef>
              <a:spcAft>
                <a:spcPts val="0"/>
              </a:spcAft>
              <a:buNone/>
            </a:pPr>
            <a:r>
              <a:t/>
            </a:r>
            <a:endParaRPr/>
          </a:p>
        </p:txBody>
      </p:sp>
      <p:pic>
        <p:nvPicPr>
          <p:cNvPr id="97" name="Google Shape;97;g376f4e21735_0_33"/>
          <p:cNvPicPr preferRelativeResize="0"/>
          <p:nvPr/>
        </p:nvPicPr>
        <p:blipFill>
          <a:blip r:embed="rId3">
            <a:alphaModFix/>
          </a:blip>
          <a:stretch>
            <a:fillRect/>
          </a:stretch>
        </p:blipFill>
        <p:spPr>
          <a:xfrm>
            <a:off x="2751825" y="3482900"/>
            <a:ext cx="2903550" cy="120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79752e9ab6_0_8"/>
          <p:cNvSpPr txBox="1"/>
          <p:nvPr>
            <p:ph type="title"/>
          </p:nvPr>
        </p:nvSpPr>
        <p:spPr>
          <a:xfrm>
            <a:off x="90402" y="11677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Weighting</a:t>
            </a:r>
            <a:endParaRPr/>
          </a:p>
        </p:txBody>
      </p:sp>
      <p:sp>
        <p:nvSpPr>
          <p:cNvPr id="104" name="Google Shape;104;g379752e9ab6_0_8"/>
          <p:cNvSpPr txBox="1"/>
          <p:nvPr>
            <p:ph idx="1" type="body"/>
          </p:nvPr>
        </p:nvSpPr>
        <p:spPr>
          <a:xfrm>
            <a:off x="288425" y="616900"/>
            <a:ext cx="8279100" cy="5559900"/>
          </a:xfrm>
          <a:prstGeom prst="rect">
            <a:avLst/>
          </a:prstGeom>
        </p:spPr>
        <p:txBody>
          <a:bodyPr anchorCtr="0" anchor="t" bIns="45700" lIns="91425" spcFirstLastPara="1" rIns="91425" wrap="square" tIns="45700">
            <a:normAutofit fontScale="85000" lnSpcReduction="20000"/>
          </a:bodyPr>
          <a:lstStyle/>
          <a:p>
            <a:pPr indent="0" lvl="0" marL="0" rtl="0" algn="l">
              <a:spcBef>
                <a:spcPts val="750"/>
              </a:spcBef>
              <a:spcAft>
                <a:spcPts val="0"/>
              </a:spcAft>
              <a:buNone/>
            </a:pPr>
            <a:r>
              <a:t/>
            </a:r>
            <a:endParaRPr sz="1835"/>
          </a:p>
          <a:p>
            <a:pPr indent="0" lvl="0" marL="0" rtl="0" algn="l">
              <a:spcBef>
                <a:spcPts val="750"/>
              </a:spcBef>
              <a:spcAft>
                <a:spcPts val="0"/>
              </a:spcAft>
              <a:buNone/>
            </a:pPr>
            <a:r>
              <a:rPr lang="en-US" sz="1835"/>
              <a:t>Weighting is fundamental to MCDA. The accurate or inaccurate weighting of factors in analysis can have incredibly large impacts on the results of analysis. This step, while maybe not exciting, is JUST AS CRITICAL as any </a:t>
            </a:r>
            <a:r>
              <a:rPr lang="en-US" sz="1835"/>
              <a:t>optimization</a:t>
            </a:r>
            <a:r>
              <a:rPr lang="en-US" sz="1835"/>
              <a:t> or </a:t>
            </a:r>
            <a:r>
              <a:rPr lang="en-US" sz="1835"/>
              <a:t>analysis</a:t>
            </a:r>
            <a:r>
              <a:rPr lang="en-US" sz="1835"/>
              <a:t> method/technique.</a:t>
            </a:r>
            <a:endParaRPr sz="1835"/>
          </a:p>
          <a:p>
            <a:pPr indent="0" lvl="0" marL="0" rtl="0" algn="l">
              <a:spcBef>
                <a:spcPts val="750"/>
              </a:spcBef>
              <a:spcAft>
                <a:spcPts val="0"/>
              </a:spcAft>
              <a:buNone/>
            </a:pPr>
            <a:r>
              <a:t/>
            </a:r>
            <a:endParaRPr sz="1835"/>
          </a:p>
          <a:p>
            <a:pPr indent="0" lvl="0" marL="0" rtl="0" algn="l">
              <a:spcBef>
                <a:spcPts val="750"/>
              </a:spcBef>
              <a:spcAft>
                <a:spcPts val="0"/>
              </a:spcAft>
              <a:buNone/>
            </a:pPr>
            <a:r>
              <a:t/>
            </a:r>
            <a:endParaRPr sz="1835"/>
          </a:p>
          <a:p>
            <a:pPr indent="0" lvl="0" marL="0" rtl="0" algn="l">
              <a:spcBef>
                <a:spcPts val="750"/>
              </a:spcBef>
              <a:spcAft>
                <a:spcPts val="0"/>
              </a:spcAft>
              <a:buNone/>
            </a:pPr>
            <a:r>
              <a:t/>
            </a:r>
            <a:endParaRPr sz="1835"/>
          </a:p>
          <a:p>
            <a:pPr indent="0" lvl="0" marL="0" rtl="0" algn="l">
              <a:spcBef>
                <a:spcPts val="750"/>
              </a:spcBef>
              <a:spcAft>
                <a:spcPts val="0"/>
              </a:spcAft>
              <a:buNone/>
            </a:pPr>
            <a:r>
              <a:rPr lang="en-US" sz="1835"/>
              <a:t>The is a VAST history related to the processes of deriving weights and many methods exist (Malczewski, 1999; Saaty, 1973; Jankowski, XXXX?). They broadly fall into these categories:</a:t>
            </a:r>
            <a:endParaRPr sz="1835"/>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a:p>
        </p:txBody>
      </p:sp>
      <p:graphicFrame>
        <p:nvGraphicFramePr>
          <p:cNvPr id="105" name="Google Shape;105;g379752e9ab6_0_8"/>
          <p:cNvGraphicFramePr/>
          <p:nvPr/>
        </p:nvGraphicFramePr>
        <p:xfrm>
          <a:off x="888600" y="3115625"/>
          <a:ext cx="3000000" cy="3000000"/>
        </p:xfrm>
        <a:graphic>
          <a:graphicData uri="http://schemas.openxmlformats.org/drawingml/2006/table">
            <a:tbl>
              <a:tblPr>
                <a:noFill/>
                <a:tableStyleId>{B8751F87-2E84-433F-A09E-48E1915006D4}</a:tableStyleId>
              </a:tblPr>
              <a:tblGrid>
                <a:gridCol w="1809750"/>
                <a:gridCol w="1809750"/>
                <a:gridCol w="1809750"/>
                <a:gridCol w="1809750"/>
              </a:tblGrid>
              <a:tr h="381000">
                <a:tc>
                  <a:txBody>
                    <a:bodyPr/>
                    <a:lstStyle/>
                    <a:p>
                      <a:pPr indent="0" lvl="0" marL="0" rtl="0" algn="l">
                        <a:spcBef>
                          <a:spcPts val="0"/>
                        </a:spcBef>
                        <a:spcAft>
                          <a:spcPts val="0"/>
                        </a:spcAft>
                        <a:buNone/>
                      </a:pPr>
                      <a:r>
                        <a:rPr lang="en-US"/>
                        <a:t>Category</a:t>
                      </a:r>
                      <a:endParaRPr/>
                    </a:p>
                  </a:txBody>
                  <a:tcPr marT="91425" marB="91425" marR="91425" marL="91425"/>
                </a:tc>
                <a:tc>
                  <a:txBody>
                    <a:bodyPr/>
                    <a:lstStyle/>
                    <a:p>
                      <a:pPr indent="0" lvl="0" marL="0" rtl="0" algn="l">
                        <a:spcBef>
                          <a:spcPts val="0"/>
                        </a:spcBef>
                        <a:spcAft>
                          <a:spcPts val="0"/>
                        </a:spcAft>
                        <a:buNone/>
                      </a:pPr>
                      <a:r>
                        <a:rPr lang="en-US"/>
                        <a:t>Examples</a:t>
                      </a:r>
                      <a:endParaRPr/>
                    </a:p>
                  </a:txBody>
                  <a:tcPr marT="91425" marB="91425" marR="91425" marL="91425"/>
                </a:tc>
                <a:tc>
                  <a:txBody>
                    <a:bodyPr/>
                    <a:lstStyle/>
                    <a:p>
                      <a:pPr indent="0" lvl="0" marL="0" rtl="0" algn="l">
                        <a:spcBef>
                          <a:spcPts val="0"/>
                        </a:spcBef>
                        <a:spcAft>
                          <a:spcPts val="0"/>
                        </a:spcAft>
                        <a:buNone/>
                      </a:pPr>
                      <a:r>
                        <a:rPr lang="en-US"/>
                        <a:t>How much I like them</a:t>
                      </a:r>
                      <a:endParaRPr/>
                    </a:p>
                  </a:txBody>
                  <a:tcPr marT="91425" marB="91425" marR="91425" marL="91425"/>
                </a:tc>
                <a:tc>
                  <a:txBody>
                    <a:bodyPr/>
                    <a:lstStyle/>
                    <a:p>
                      <a:pPr indent="0" lvl="0" marL="0" rtl="0" algn="l">
                        <a:spcBef>
                          <a:spcPts val="0"/>
                        </a:spcBef>
                        <a:spcAft>
                          <a:spcPts val="0"/>
                        </a:spcAft>
                        <a:buNone/>
                      </a:pPr>
                      <a:r>
                        <a:rPr lang="en-US"/>
                        <a:t>Key authors</a:t>
                      </a:r>
                      <a:endParaRPr/>
                    </a:p>
                  </a:txBody>
                  <a:tcPr marT="91425" marB="91425" marR="91425" marL="91425"/>
                </a:tc>
              </a:tr>
              <a:tr h="381000">
                <a:tc>
                  <a:txBody>
                    <a:bodyPr/>
                    <a:lstStyle/>
                    <a:p>
                      <a:pPr indent="0" lvl="0" marL="0" rtl="0" algn="l">
                        <a:spcBef>
                          <a:spcPts val="0"/>
                        </a:spcBef>
                        <a:spcAft>
                          <a:spcPts val="0"/>
                        </a:spcAft>
                        <a:buNone/>
                      </a:pPr>
                      <a:r>
                        <a:rPr lang="en-US"/>
                        <a:t>Rating</a:t>
                      </a:r>
                      <a:endParaRPr/>
                    </a:p>
                  </a:txBody>
                  <a:tcPr marT="91425" marB="91425" marR="91425" marL="91425"/>
                </a:tc>
                <a:tc>
                  <a:txBody>
                    <a:bodyPr/>
                    <a:lstStyle/>
                    <a:p>
                      <a:pPr indent="0" lvl="0" marL="0" rtl="0" algn="l">
                        <a:spcBef>
                          <a:spcPts val="0"/>
                        </a:spcBef>
                        <a:spcAft>
                          <a:spcPts val="0"/>
                        </a:spcAft>
                        <a:buNone/>
                      </a:pPr>
                      <a:r>
                        <a:rPr lang="en-US"/>
                        <a:t>Swing, point allocation,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Ranking</a:t>
                      </a:r>
                      <a:endParaRPr/>
                    </a:p>
                  </a:txBody>
                  <a:tcPr marT="91425" marB="91425" marR="91425" marL="91425"/>
                </a:tc>
                <a:tc>
                  <a:txBody>
                    <a:bodyPr/>
                    <a:lstStyle/>
                    <a:p>
                      <a:pPr indent="0" lvl="0" marL="0" rtl="0" algn="l">
                        <a:spcBef>
                          <a:spcPts val="0"/>
                        </a:spcBef>
                        <a:spcAft>
                          <a:spcPts val="0"/>
                        </a:spcAft>
                        <a:buNone/>
                      </a:pPr>
                      <a:r>
                        <a:rPr lang="en-US"/>
                        <a:t>Ranksum, rank </a:t>
                      </a:r>
                      <a:r>
                        <a:rPr lang="en-US"/>
                        <a:t>reciprocal</a:t>
                      </a:r>
                      <a:endParaRPr/>
                    </a:p>
                  </a:txBody>
                  <a:tcPr marT="91425" marB="91425" marR="91425" marL="91425"/>
                </a:tc>
                <a:tc>
                  <a:txBody>
                    <a:bodyPr/>
                    <a:lstStyle/>
                    <a:p>
                      <a:pPr indent="0" lvl="0" marL="0" rtl="0" algn="l">
                        <a:spcBef>
                          <a:spcPts val="0"/>
                        </a:spcBef>
                        <a:spcAft>
                          <a:spcPts val="0"/>
                        </a:spcAft>
                        <a:buNone/>
                      </a:pPr>
                      <a:r>
                        <a:rPr lang="en-US"/>
                        <a:t>Sort of like.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Pairwise Comparison</a:t>
                      </a:r>
                      <a:endParaRPr/>
                    </a:p>
                  </a:txBody>
                  <a:tcPr marT="91425" marB="91425" marR="91425" marL="91425"/>
                </a:tc>
                <a:tc>
                  <a:txBody>
                    <a:bodyPr/>
                    <a:lstStyle/>
                    <a:p>
                      <a:pPr indent="0" lvl="0" marL="0" rtl="0" algn="l">
                        <a:spcBef>
                          <a:spcPts val="0"/>
                        </a:spcBef>
                        <a:spcAft>
                          <a:spcPts val="0"/>
                        </a:spcAft>
                        <a:buNone/>
                      </a:pPr>
                      <a:r>
                        <a:rPr lang="en-US"/>
                        <a:t>AHP, ANP</a:t>
                      </a:r>
                      <a:endParaRPr/>
                    </a:p>
                  </a:txBody>
                  <a:tcPr marT="91425" marB="91425" marR="91425" marL="91425"/>
                </a:tc>
                <a:tc>
                  <a:txBody>
                    <a:bodyPr/>
                    <a:lstStyle/>
                    <a:p>
                      <a:pPr indent="0" lvl="0" marL="0" rtl="0" algn="l">
                        <a:spcBef>
                          <a:spcPts val="0"/>
                        </a:spcBef>
                        <a:spcAft>
                          <a:spcPts val="0"/>
                        </a:spcAft>
                        <a:buNone/>
                      </a:pPr>
                      <a:r>
                        <a:rPr lang="en-US"/>
                        <a:t>I like. clever. </a:t>
                      </a:r>
                      <a:endParaRPr/>
                    </a:p>
                  </a:txBody>
                  <a:tcPr marT="91425" marB="91425" marR="91425" marL="91425"/>
                </a:tc>
                <a:tc>
                  <a:txBody>
                    <a:bodyPr/>
                    <a:lstStyle/>
                    <a:p>
                      <a:pPr indent="0" lvl="0" marL="0" rtl="0" algn="l">
                        <a:spcBef>
                          <a:spcPts val="0"/>
                        </a:spcBef>
                        <a:spcAft>
                          <a:spcPts val="0"/>
                        </a:spcAft>
                        <a:buNone/>
                      </a:pPr>
                      <a:r>
                        <a:rPr lang="en-US"/>
                        <a:t>Saaty (1973)</a:t>
                      </a:r>
                      <a:endParaRPr/>
                    </a:p>
                  </a:txBody>
                  <a:tcPr marT="91425" marB="91425" marR="91425" marL="91425"/>
                </a:tc>
              </a:tr>
              <a:tr h="381000">
                <a:tc>
                  <a:txBody>
                    <a:bodyPr/>
                    <a:lstStyle/>
                    <a:p>
                      <a:pPr indent="0" lvl="0" marL="0" rtl="0" algn="l">
                        <a:spcBef>
                          <a:spcPts val="0"/>
                        </a:spcBef>
                        <a:spcAft>
                          <a:spcPts val="0"/>
                        </a:spcAft>
                        <a:buNone/>
                      </a:pPr>
                      <a:r>
                        <a:rPr lang="en-US"/>
                        <a:t>Entropy/Data driven</a:t>
                      </a:r>
                      <a:endParaRPr/>
                    </a:p>
                  </a:txBody>
                  <a:tcPr marT="91425" marB="91425" marR="91425" marL="91425"/>
                </a:tc>
                <a:tc>
                  <a:txBody>
                    <a:bodyPr/>
                    <a:lstStyle/>
                    <a:p>
                      <a:pPr indent="0" lvl="0" marL="0" rtl="0" algn="l">
                        <a:spcBef>
                          <a:spcPts val="0"/>
                        </a:spcBef>
                        <a:spcAft>
                          <a:spcPts val="0"/>
                        </a:spcAft>
                        <a:buNone/>
                      </a:pPr>
                      <a:r>
                        <a:rPr lang="en-US"/>
                        <a:t>Entropy, PCA</a:t>
                      </a:r>
                      <a:endParaRPr/>
                    </a:p>
                  </a:txBody>
                  <a:tcPr marT="91425" marB="91425" marR="91425" marL="91425"/>
                </a:tc>
                <a:tc>
                  <a:txBody>
                    <a:bodyPr/>
                    <a:lstStyle/>
                    <a:p>
                      <a:pPr indent="0" lvl="0" marL="0" rtl="0" algn="l">
                        <a:spcBef>
                          <a:spcPts val="0"/>
                        </a:spcBef>
                        <a:spcAft>
                          <a:spcPts val="0"/>
                        </a:spcAft>
                        <a:buNone/>
                      </a:pPr>
                      <a:r>
                        <a:rPr lang="en-US"/>
                        <a:t>I like. Not always applicable.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79752e9ab6_0_52"/>
          <p:cNvSpPr txBox="1"/>
          <p:nvPr>
            <p:ph type="title"/>
          </p:nvPr>
        </p:nvSpPr>
        <p:spPr>
          <a:xfrm>
            <a:off x="90402" y="76701"/>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Issues</a:t>
            </a:r>
            <a:endParaRPr/>
          </a:p>
        </p:txBody>
      </p:sp>
      <p:sp>
        <p:nvSpPr>
          <p:cNvPr id="112" name="Google Shape;112;g379752e9ab6_0_52"/>
          <p:cNvSpPr txBox="1"/>
          <p:nvPr>
            <p:ph idx="1" type="body"/>
          </p:nvPr>
        </p:nvSpPr>
        <p:spPr>
          <a:xfrm>
            <a:off x="237300" y="664975"/>
            <a:ext cx="8330100" cy="5511900"/>
          </a:xfrm>
          <a:prstGeom prst="rect">
            <a:avLst/>
          </a:prstGeom>
        </p:spPr>
        <p:txBody>
          <a:bodyPr anchorCtr="0" anchor="t" bIns="45700" lIns="91425" spcFirstLastPara="1" rIns="91425" wrap="square" tIns="45700">
            <a:normAutofit/>
          </a:bodyPr>
          <a:lstStyle/>
          <a:p>
            <a:pPr indent="-317500" lvl="0" marL="457200" rtl="0" algn="l">
              <a:spcBef>
                <a:spcPts val="750"/>
              </a:spcBef>
              <a:spcAft>
                <a:spcPts val="0"/>
              </a:spcAft>
              <a:buSzPts val="1400"/>
              <a:buAutoNum type="arabicPeriod"/>
            </a:pPr>
            <a:r>
              <a:rPr lang="en-US" sz="1600"/>
              <a:t>If not already implied, weighting is hard. Particularly for GIS-MCDA, where spatial information must be integrated with a-</a:t>
            </a:r>
            <a:r>
              <a:rPr lang="en-US" sz="1600"/>
              <a:t>spatial</a:t>
            </a:r>
            <a:r>
              <a:rPr lang="en-US" sz="1600"/>
              <a:t> data, or </a:t>
            </a:r>
            <a:r>
              <a:rPr lang="en-US" sz="1600"/>
              <a:t>spatial</a:t>
            </a:r>
            <a:r>
              <a:rPr lang="en-US" sz="1600"/>
              <a:t> relationships must be considered. </a:t>
            </a:r>
            <a:endParaRPr/>
          </a:p>
          <a:p>
            <a:pPr indent="0" lvl="0" marL="0" rtl="0" algn="l">
              <a:spcBef>
                <a:spcPts val="750"/>
              </a:spcBef>
              <a:spcAft>
                <a:spcPts val="0"/>
              </a:spcAft>
              <a:buNone/>
            </a:pPr>
            <a:r>
              <a:t/>
            </a:r>
            <a:endParaRPr/>
          </a:p>
          <a:p>
            <a:pPr indent="-330200" lvl="0" marL="457200" rtl="0" algn="l">
              <a:spcBef>
                <a:spcPts val="750"/>
              </a:spcBef>
              <a:spcAft>
                <a:spcPts val="0"/>
              </a:spcAft>
              <a:buSzPts val="1600"/>
              <a:buAutoNum type="arabicPeriod"/>
            </a:pPr>
            <a:r>
              <a:rPr lang="en-US" sz="1600"/>
              <a:t>Often in MCDA, weighting processes lack robustness, validation, and transparency (Malczewski &amp; Rinner, 2015). </a:t>
            </a:r>
            <a:endParaRPr sz="1600"/>
          </a:p>
          <a:p>
            <a:pPr indent="0" lvl="0" marL="0" rtl="0" algn="l">
              <a:spcBef>
                <a:spcPts val="750"/>
              </a:spcBef>
              <a:spcAft>
                <a:spcPts val="0"/>
              </a:spcAft>
              <a:buNone/>
            </a:pPr>
            <a:r>
              <a:t/>
            </a:r>
            <a:endParaRPr sz="1600"/>
          </a:p>
          <a:p>
            <a:pPr indent="-330200" lvl="0" marL="457200" rtl="0" algn="l">
              <a:spcBef>
                <a:spcPts val="750"/>
              </a:spcBef>
              <a:spcAft>
                <a:spcPts val="0"/>
              </a:spcAft>
              <a:buSzPts val="1600"/>
              <a:buAutoNum type="arabicPeriod"/>
            </a:pPr>
            <a:r>
              <a:rPr lang="en-US" sz="1600"/>
              <a:t>Experts often are not great at assigning weights, and the preferences they propose are often skewed/confused (SOURCE).</a:t>
            </a:r>
            <a:endParaRPr sz="1600"/>
          </a:p>
          <a:p>
            <a:pPr indent="0" lvl="0" marL="0" rtl="0" algn="l">
              <a:spcBef>
                <a:spcPts val="750"/>
              </a:spcBef>
              <a:spcAft>
                <a:spcPts val="0"/>
              </a:spcAft>
              <a:buNone/>
            </a:pPr>
            <a:r>
              <a:t/>
            </a:r>
            <a:endParaRPr sz="1600"/>
          </a:p>
          <a:p>
            <a:pPr indent="-330200" lvl="0" marL="457200" rtl="0" algn="l">
              <a:spcBef>
                <a:spcPts val="750"/>
              </a:spcBef>
              <a:spcAft>
                <a:spcPts val="0"/>
              </a:spcAft>
              <a:buSzPts val="1600"/>
              <a:buAutoNum type="arabicPeriod"/>
            </a:pPr>
            <a:r>
              <a:rPr lang="en-US" sz="1600"/>
              <a:t>Most methods are not </a:t>
            </a:r>
            <a:r>
              <a:rPr lang="en-US" sz="1600"/>
              <a:t>spatially explicit. The locations of factors, and importantly the location of possible outcomes are rarely considered. </a:t>
            </a:r>
            <a:endParaRPr sz="1600"/>
          </a:p>
          <a:p>
            <a:pPr indent="0" lvl="0" marL="0" rtl="0" algn="l">
              <a:spcBef>
                <a:spcPts val="750"/>
              </a:spcBef>
              <a:spcAft>
                <a:spcPts val="0"/>
              </a:spcAft>
              <a:buNone/>
            </a:pPr>
            <a:r>
              <a:t/>
            </a:r>
            <a:endParaRPr sz="1600"/>
          </a:p>
          <a:p>
            <a:pPr indent="-330200" lvl="0" marL="457200" rtl="0" algn="l">
              <a:spcBef>
                <a:spcPts val="750"/>
              </a:spcBef>
              <a:spcAft>
                <a:spcPts val="0"/>
              </a:spcAft>
              <a:buSzPts val="1600"/>
              <a:buAutoNum type="arabicPeriod"/>
            </a:pPr>
            <a:r>
              <a:rPr lang="en-US" sz="1600"/>
              <a:t>We can consider methods proposed so far as ‘forward’, meaning that they rely on expert elicitation rather than observed outcomes. </a:t>
            </a:r>
            <a:endParaRPr sz="1600"/>
          </a:p>
          <a:p>
            <a:pPr indent="0" lvl="0" marL="0" rtl="0" algn="l">
              <a:spcBef>
                <a:spcPts val="75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76f4e21735_0_21"/>
          <p:cNvSpPr txBox="1"/>
          <p:nvPr>
            <p:ph type="title"/>
          </p:nvPr>
        </p:nvSpPr>
        <p:spPr>
          <a:xfrm>
            <a:off x="70152" y="127001"/>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Contribution</a:t>
            </a:r>
            <a:endParaRPr/>
          </a:p>
        </p:txBody>
      </p:sp>
      <p:sp>
        <p:nvSpPr>
          <p:cNvPr id="119" name="Google Shape;119;g376f4e21735_0_21"/>
          <p:cNvSpPr txBox="1"/>
          <p:nvPr>
            <p:ph idx="1" type="body"/>
          </p:nvPr>
        </p:nvSpPr>
        <p:spPr>
          <a:xfrm>
            <a:off x="335550" y="757675"/>
            <a:ext cx="8232000" cy="54189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t>We are proposing and demonstrating a tool and method for decision makers to infer weights from observed preferences rather than using priori defined weights. </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US"/>
              <a:t>Through an interactive tool, a user may perform on the fly, spatially aware weight derivation to apply to MCDA. </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US"/>
              <a:t>Our method allows for validation, exploration, and may be used to either derive additive utility functions or linear weight vectors. </a:t>
            </a:r>
            <a:endParaRPr/>
          </a:p>
          <a:p>
            <a:pPr indent="0" lvl="0" marL="0" rtl="0" algn="l">
              <a:spcBef>
                <a:spcPts val="750"/>
              </a:spcBef>
              <a:spcAft>
                <a:spcPts val="0"/>
              </a:spcAft>
              <a:buNone/>
            </a:pPr>
            <a:r>
              <a:t/>
            </a:r>
            <a:endParaRPr/>
          </a:p>
          <a:p>
            <a:pPr indent="0" lvl="0" marL="457200" rtl="0" algn="l">
              <a:spcBef>
                <a:spcPts val="75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379752e9ab6_0_15"/>
          <p:cNvSpPr txBox="1"/>
          <p:nvPr>
            <p:ph type="title"/>
          </p:nvPr>
        </p:nvSpPr>
        <p:spPr>
          <a:xfrm>
            <a:off x="130477" y="13277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Inverse Weighting</a:t>
            </a:r>
            <a:endParaRPr/>
          </a:p>
        </p:txBody>
      </p:sp>
      <p:sp>
        <p:nvSpPr>
          <p:cNvPr id="126" name="Google Shape;126;g379752e9ab6_0_15"/>
          <p:cNvSpPr txBox="1"/>
          <p:nvPr>
            <p:ph idx="1" type="body"/>
          </p:nvPr>
        </p:nvSpPr>
        <p:spPr>
          <a:xfrm>
            <a:off x="297575" y="672975"/>
            <a:ext cx="8515200" cy="57123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600"/>
              <a:t>The weighting process can be inverted. Given a set of </a:t>
            </a:r>
            <a:r>
              <a:rPr lang="en-US" sz="1600"/>
              <a:t>preferred</a:t>
            </a:r>
            <a:r>
              <a:rPr lang="en-US" sz="1600"/>
              <a:t> outcomes (alternatives) the weighting or utility function that would provide an outcome can be derived. The most common school of thought in this field is preference disaggregation (Siskos et al., 2016).</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Clr>
                <a:schemeClr val="dk1"/>
              </a:buClr>
              <a:buSzPts val="1100"/>
              <a:buFont typeface="Arial"/>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sz="1600"/>
          </a:p>
          <a:p>
            <a:pPr indent="0" lvl="0" marL="0" rtl="0" algn="l">
              <a:spcBef>
                <a:spcPts val="750"/>
              </a:spcBef>
              <a:spcAft>
                <a:spcPts val="0"/>
              </a:spcAft>
              <a:buNone/>
            </a:pPr>
            <a:r>
              <a:t/>
            </a:r>
            <a:endParaRPr/>
          </a:p>
        </p:txBody>
      </p:sp>
      <p:pic>
        <p:nvPicPr>
          <p:cNvPr id="127" name="Google Shape;127;g379752e9ab6_0_15"/>
          <p:cNvPicPr preferRelativeResize="0"/>
          <p:nvPr/>
        </p:nvPicPr>
        <p:blipFill>
          <a:blip r:embed="rId3">
            <a:alphaModFix/>
          </a:blip>
          <a:stretch>
            <a:fillRect/>
          </a:stretch>
        </p:blipFill>
        <p:spPr>
          <a:xfrm>
            <a:off x="785050" y="1847225"/>
            <a:ext cx="7573898" cy="4286225"/>
          </a:xfrm>
          <a:prstGeom prst="rect">
            <a:avLst/>
          </a:prstGeom>
          <a:noFill/>
          <a:ln>
            <a:noFill/>
          </a:ln>
        </p:spPr>
      </p:pic>
      <p:cxnSp>
        <p:nvCxnSpPr>
          <p:cNvPr id="128" name="Google Shape;128;g379752e9ab6_0_15"/>
          <p:cNvCxnSpPr/>
          <p:nvPr/>
        </p:nvCxnSpPr>
        <p:spPr>
          <a:xfrm rot="10800000">
            <a:off x="2363350" y="4166175"/>
            <a:ext cx="1778700" cy="72000"/>
          </a:xfrm>
          <a:prstGeom prst="straightConnector1">
            <a:avLst/>
          </a:prstGeom>
          <a:noFill/>
          <a:ln cap="flat" cmpd="sng" w="38100">
            <a:solidFill>
              <a:schemeClr val="dk2"/>
            </a:solidFill>
            <a:prstDash val="solid"/>
            <a:round/>
            <a:headEnd len="med" w="med" type="none"/>
            <a:tailEnd len="med" w="med" type="triangle"/>
          </a:ln>
        </p:spPr>
      </p:cxnSp>
      <p:cxnSp>
        <p:nvCxnSpPr>
          <p:cNvPr id="129" name="Google Shape;129;g379752e9ab6_0_15"/>
          <p:cNvCxnSpPr/>
          <p:nvPr/>
        </p:nvCxnSpPr>
        <p:spPr>
          <a:xfrm rot="10800000">
            <a:off x="2483525" y="4430525"/>
            <a:ext cx="3300900" cy="320400"/>
          </a:xfrm>
          <a:prstGeom prst="straightConnector1">
            <a:avLst/>
          </a:prstGeom>
          <a:noFill/>
          <a:ln cap="flat" cmpd="sng" w="38100">
            <a:solidFill>
              <a:schemeClr val="dk2"/>
            </a:solidFill>
            <a:prstDash val="solid"/>
            <a:round/>
            <a:headEnd len="med" w="med" type="none"/>
            <a:tailEnd len="med" w="med" type="triangle"/>
          </a:ln>
        </p:spPr>
      </p:cxnSp>
      <p:cxnSp>
        <p:nvCxnSpPr>
          <p:cNvPr id="130" name="Google Shape;130;g379752e9ab6_0_15"/>
          <p:cNvCxnSpPr/>
          <p:nvPr/>
        </p:nvCxnSpPr>
        <p:spPr>
          <a:xfrm rot="10800000">
            <a:off x="2419400" y="3292700"/>
            <a:ext cx="4446600" cy="1097700"/>
          </a:xfrm>
          <a:prstGeom prst="straightConnector1">
            <a:avLst/>
          </a:prstGeom>
          <a:noFill/>
          <a:ln cap="flat" cmpd="sng" w="38100">
            <a:solidFill>
              <a:schemeClr val="dk2"/>
            </a:solidFill>
            <a:prstDash val="solid"/>
            <a:round/>
            <a:headEnd len="med" w="med" type="none"/>
            <a:tailEnd len="med" w="med" type="triangle"/>
          </a:ln>
        </p:spPr>
      </p:cxnSp>
      <p:sp>
        <p:nvSpPr>
          <p:cNvPr id="131" name="Google Shape;131;g379752e9ab6_0_15"/>
          <p:cNvSpPr txBox="1"/>
          <p:nvPr/>
        </p:nvSpPr>
        <p:spPr>
          <a:xfrm>
            <a:off x="4394225" y="2339400"/>
            <a:ext cx="3444900" cy="14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What weights of what factors justify expert given ‘high risk’ parcels to be ranked as the highest risk? </a:t>
            </a:r>
            <a:endParaRPr sz="12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79752e9ab6_0_65"/>
          <p:cNvSpPr txBox="1"/>
          <p:nvPr>
            <p:ph type="title"/>
          </p:nvPr>
        </p:nvSpPr>
        <p:spPr>
          <a:xfrm>
            <a:off x="50352" y="9272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Application</a:t>
            </a:r>
            <a:endParaRPr/>
          </a:p>
        </p:txBody>
      </p:sp>
      <p:sp>
        <p:nvSpPr>
          <p:cNvPr id="138" name="Google Shape;138;g379752e9ab6_0_65"/>
          <p:cNvSpPr txBox="1"/>
          <p:nvPr>
            <p:ph idx="1" type="body"/>
          </p:nvPr>
        </p:nvSpPr>
        <p:spPr>
          <a:xfrm>
            <a:off x="280400" y="617550"/>
            <a:ext cx="8286900" cy="55593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AutoNum type="arabicPeriod"/>
            </a:pPr>
            <a:r>
              <a:rPr lang="en-US"/>
              <a:t>Given x contiguous rook adjacent parcels (U(p))</a:t>
            </a:r>
            <a:endParaRPr/>
          </a:p>
          <a:p>
            <a:pPr indent="-342900" lvl="0" marL="457200" rtl="0" algn="l">
              <a:spcBef>
                <a:spcPts val="0"/>
              </a:spcBef>
              <a:spcAft>
                <a:spcPts val="0"/>
              </a:spcAft>
              <a:buSzPts val="1800"/>
              <a:buAutoNum type="arabicPeriod"/>
            </a:pPr>
            <a:r>
              <a:rPr lang="en-US"/>
              <a:t>and |P|- x total alternatives (U(q))</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US"/>
              <a:t>We create pairwise preference constraints between preferred and all other parcels.</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US"/>
              <a:t>and ALLOW violations of constrain, keeping track of slack with</a:t>
            </a:r>
            <a:endParaRPr/>
          </a:p>
          <a:p>
            <a:pPr indent="0" lvl="0" marL="0" rtl="0" algn="l">
              <a:spcBef>
                <a:spcPts val="750"/>
              </a:spcBef>
              <a:spcAft>
                <a:spcPts val="0"/>
              </a:spcAft>
              <a:buNone/>
            </a:pPr>
            <a:r>
              <a:rPr lang="en-US"/>
              <a:t>Which we again minimize: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pic>
        <p:nvPicPr>
          <p:cNvPr id="139" name="Google Shape;139;g379752e9ab6_0_65"/>
          <p:cNvPicPr preferRelativeResize="0"/>
          <p:nvPr/>
        </p:nvPicPr>
        <p:blipFill>
          <a:blip r:embed="rId3">
            <a:alphaModFix/>
          </a:blip>
          <a:stretch>
            <a:fillRect/>
          </a:stretch>
        </p:blipFill>
        <p:spPr>
          <a:xfrm>
            <a:off x="2452488" y="2275950"/>
            <a:ext cx="3942725" cy="620725"/>
          </a:xfrm>
          <a:prstGeom prst="rect">
            <a:avLst/>
          </a:prstGeom>
          <a:noFill/>
          <a:ln>
            <a:noFill/>
          </a:ln>
        </p:spPr>
      </p:pic>
      <p:pic>
        <p:nvPicPr>
          <p:cNvPr id="140" name="Google Shape;140;g379752e9ab6_0_65"/>
          <p:cNvPicPr preferRelativeResize="0"/>
          <p:nvPr/>
        </p:nvPicPr>
        <p:blipFill>
          <a:blip r:embed="rId4">
            <a:alphaModFix/>
          </a:blip>
          <a:stretch>
            <a:fillRect/>
          </a:stretch>
        </p:blipFill>
        <p:spPr>
          <a:xfrm>
            <a:off x="8029550" y="3074650"/>
            <a:ext cx="483625" cy="397650"/>
          </a:xfrm>
          <a:prstGeom prst="rect">
            <a:avLst/>
          </a:prstGeom>
          <a:noFill/>
          <a:ln>
            <a:noFill/>
          </a:ln>
        </p:spPr>
      </p:pic>
      <p:pic>
        <p:nvPicPr>
          <p:cNvPr id="141" name="Google Shape;141;g379752e9ab6_0_65"/>
          <p:cNvPicPr preferRelativeResize="0"/>
          <p:nvPr/>
        </p:nvPicPr>
        <p:blipFill>
          <a:blip r:embed="rId5">
            <a:alphaModFix/>
          </a:blip>
          <a:stretch>
            <a:fillRect/>
          </a:stretch>
        </p:blipFill>
        <p:spPr>
          <a:xfrm>
            <a:off x="3423725" y="3768450"/>
            <a:ext cx="2000250" cy="971550"/>
          </a:xfrm>
          <a:prstGeom prst="rect">
            <a:avLst/>
          </a:prstGeom>
          <a:noFill/>
          <a:ln>
            <a:noFill/>
          </a:ln>
        </p:spPr>
      </p:pic>
      <p:pic>
        <p:nvPicPr>
          <p:cNvPr id="142" name="Google Shape;142;g379752e9ab6_0_65"/>
          <p:cNvPicPr preferRelativeResize="0"/>
          <p:nvPr/>
        </p:nvPicPr>
        <p:blipFill>
          <a:blip r:embed="rId6">
            <a:alphaModFix/>
          </a:blip>
          <a:stretch>
            <a:fillRect/>
          </a:stretch>
        </p:blipFill>
        <p:spPr>
          <a:xfrm>
            <a:off x="4571426" y="4934831"/>
            <a:ext cx="4377576" cy="137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79752e9ab6_0_21"/>
          <p:cNvSpPr txBox="1"/>
          <p:nvPr>
            <p:ph type="title"/>
          </p:nvPr>
        </p:nvSpPr>
        <p:spPr>
          <a:xfrm>
            <a:off x="102327" y="7262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UTA-STAR Set up</a:t>
            </a:r>
            <a:endParaRPr/>
          </a:p>
        </p:txBody>
      </p:sp>
      <p:sp>
        <p:nvSpPr>
          <p:cNvPr id="149" name="Google Shape;149;g379752e9ab6_0_21"/>
          <p:cNvSpPr txBox="1"/>
          <p:nvPr>
            <p:ph idx="1" type="body"/>
          </p:nvPr>
        </p:nvSpPr>
        <p:spPr>
          <a:xfrm>
            <a:off x="237300" y="487525"/>
            <a:ext cx="8700900" cy="5689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200"/>
              <a:t>There are a few methods for this. Ask about and I can tell. We shall be using UTA-STAR as it allows for partial preference information. There is a reason we want this. Let us Formulate!</a:t>
            </a:r>
            <a:endParaRPr sz="1200"/>
          </a:p>
          <a:p>
            <a:pPr indent="0" lvl="0" marL="0" rtl="0" algn="l">
              <a:spcBef>
                <a:spcPts val="750"/>
              </a:spcBef>
              <a:spcAft>
                <a:spcPts val="0"/>
              </a:spcAft>
              <a:buNone/>
            </a:pPr>
            <a:r>
              <a:t/>
            </a:r>
            <a:endParaRPr sz="1600"/>
          </a:p>
          <a:p>
            <a:pPr indent="0" lvl="0" marL="0" rtl="0" algn="l">
              <a:spcBef>
                <a:spcPts val="750"/>
              </a:spcBef>
              <a:spcAft>
                <a:spcPts val="0"/>
              </a:spcAft>
              <a:buNone/>
            </a:pPr>
            <a:r>
              <a:rPr lang="en-US" sz="1800"/>
              <a:t>We start by setting k breakpoints (b</a:t>
            </a:r>
            <a:r>
              <a:rPr baseline="-25000" lang="en-US" sz="1800"/>
              <a:t>jk</a:t>
            </a:r>
            <a:r>
              <a:rPr lang="en-US" sz="1800"/>
              <a:t>) across a criterion’s values [0,1], where the utility (u</a:t>
            </a:r>
            <a:r>
              <a:rPr baseline="-25000" lang="en-US" sz="1800"/>
              <a:t>j</a:t>
            </a:r>
            <a:r>
              <a:rPr lang="en-US" sz="1800"/>
              <a:t>) can be calculated at each breakpoint:</a:t>
            </a:r>
            <a:endParaRPr sz="1800"/>
          </a:p>
          <a:p>
            <a:pPr indent="0" lvl="0" marL="0" rtl="0" algn="l">
              <a:spcBef>
                <a:spcPts val="750"/>
              </a:spcBef>
              <a:spcAft>
                <a:spcPts val="0"/>
              </a:spcAft>
              <a:buNone/>
            </a:pPr>
            <a:r>
              <a:t/>
            </a:r>
            <a:endParaRPr sz="1800"/>
          </a:p>
          <a:p>
            <a:pPr indent="0" lvl="0" marL="0" rtl="0" algn="l">
              <a:spcBef>
                <a:spcPts val="750"/>
              </a:spcBef>
              <a:spcAft>
                <a:spcPts val="0"/>
              </a:spcAft>
              <a:buNone/>
            </a:pPr>
            <a:r>
              <a:t/>
            </a:r>
            <a:endParaRPr sz="1800"/>
          </a:p>
          <a:p>
            <a:pPr indent="0" lvl="0" marL="0" rtl="0" algn="l">
              <a:spcBef>
                <a:spcPts val="750"/>
              </a:spcBef>
              <a:spcAft>
                <a:spcPts val="0"/>
              </a:spcAft>
              <a:buNone/>
            </a:pPr>
            <a:r>
              <a:t/>
            </a:r>
            <a:endParaRPr sz="1800"/>
          </a:p>
          <a:p>
            <a:pPr indent="0" lvl="0" marL="0" rtl="0" algn="l">
              <a:spcBef>
                <a:spcPts val="750"/>
              </a:spcBef>
              <a:spcAft>
                <a:spcPts val="0"/>
              </a:spcAft>
              <a:buNone/>
            </a:pPr>
            <a:r>
              <a:rPr lang="en-US" sz="1800"/>
              <a:t>We can interpolate the utility derived at each breakpoint across the value space:</a:t>
            </a:r>
            <a:endParaRPr sz="1800"/>
          </a:p>
          <a:p>
            <a:pPr indent="0" lvl="0" marL="0" rtl="0" algn="l">
              <a:spcBef>
                <a:spcPts val="750"/>
              </a:spcBef>
              <a:spcAft>
                <a:spcPts val="0"/>
              </a:spcAft>
              <a:buNone/>
            </a:pPr>
            <a:r>
              <a:rPr lang="en-US" sz="1800"/>
              <a:t> </a:t>
            </a:r>
            <a:endParaRPr sz="1800"/>
          </a:p>
          <a:p>
            <a:pPr indent="0" lvl="0" marL="0" rtl="0" algn="l">
              <a:spcBef>
                <a:spcPts val="750"/>
              </a:spcBef>
              <a:spcAft>
                <a:spcPts val="0"/>
              </a:spcAft>
              <a:buNone/>
            </a:pPr>
            <a:r>
              <a:t/>
            </a:r>
            <a:endParaRPr sz="1800"/>
          </a:p>
          <a:p>
            <a:pPr indent="0" lvl="0" marL="0" rtl="0" algn="l">
              <a:spcBef>
                <a:spcPts val="750"/>
              </a:spcBef>
              <a:spcAft>
                <a:spcPts val="0"/>
              </a:spcAft>
              <a:buNone/>
            </a:pPr>
            <a:r>
              <a:rPr lang="en-US" sz="1800"/>
              <a:t>And use this utility to form a piecewise additive linear function:</a:t>
            </a:r>
            <a:endParaRPr sz="1800"/>
          </a:p>
        </p:txBody>
      </p:sp>
      <p:pic>
        <p:nvPicPr>
          <p:cNvPr id="150" name="Google Shape;150;g379752e9ab6_0_21"/>
          <p:cNvPicPr preferRelativeResize="0"/>
          <p:nvPr/>
        </p:nvPicPr>
        <p:blipFill>
          <a:blip r:embed="rId3">
            <a:alphaModFix/>
          </a:blip>
          <a:stretch>
            <a:fillRect/>
          </a:stretch>
        </p:blipFill>
        <p:spPr>
          <a:xfrm>
            <a:off x="893724" y="4645575"/>
            <a:ext cx="3169075" cy="1404725"/>
          </a:xfrm>
          <a:prstGeom prst="rect">
            <a:avLst/>
          </a:prstGeom>
          <a:noFill/>
          <a:ln>
            <a:noFill/>
          </a:ln>
        </p:spPr>
      </p:pic>
      <p:pic>
        <p:nvPicPr>
          <p:cNvPr id="151" name="Google Shape;151;g379752e9ab6_0_21"/>
          <p:cNvPicPr preferRelativeResize="0"/>
          <p:nvPr/>
        </p:nvPicPr>
        <p:blipFill>
          <a:blip r:embed="rId4">
            <a:alphaModFix/>
          </a:blip>
          <a:stretch>
            <a:fillRect/>
          </a:stretch>
        </p:blipFill>
        <p:spPr>
          <a:xfrm>
            <a:off x="5655425" y="5054950"/>
            <a:ext cx="2050925" cy="585975"/>
          </a:xfrm>
          <a:prstGeom prst="rect">
            <a:avLst/>
          </a:prstGeom>
          <a:noFill/>
          <a:ln>
            <a:noFill/>
          </a:ln>
        </p:spPr>
      </p:pic>
      <p:pic>
        <p:nvPicPr>
          <p:cNvPr id="152" name="Google Shape;152;g379752e9ab6_0_21"/>
          <p:cNvPicPr preferRelativeResize="0"/>
          <p:nvPr/>
        </p:nvPicPr>
        <p:blipFill>
          <a:blip r:embed="rId5">
            <a:alphaModFix/>
          </a:blip>
          <a:stretch>
            <a:fillRect/>
          </a:stretch>
        </p:blipFill>
        <p:spPr>
          <a:xfrm>
            <a:off x="2050513" y="1887350"/>
            <a:ext cx="4433724" cy="657850"/>
          </a:xfrm>
          <a:prstGeom prst="rect">
            <a:avLst/>
          </a:prstGeom>
          <a:noFill/>
          <a:ln>
            <a:noFill/>
          </a:ln>
        </p:spPr>
      </p:pic>
      <p:pic>
        <p:nvPicPr>
          <p:cNvPr id="153" name="Google Shape;153;g379752e9ab6_0_21"/>
          <p:cNvPicPr preferRelativeResize="0"/>
          <p:nvPr/>
        </p:nvPicPr>
        <p:blipFill>
          <a:blip r:embed="rId6">
            <a:alphaModFix/>
          </a:blip>
          <a:stretch>
            <a:fillRect/>
          </a:stretch>
        </p:blipFill>
        <p:spPr>
          <a:xfrm>
            <a:off x="2050525" y="3299748"/>
            <a:ext cx="4939650" cy="67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79752e9ab6_0_71"/>
          <p:cNvSpPr txBox="1"/>
          <p:nvPr>
            <p:ph type="title"/>
          </p:nvPr>
        </p:nvSpPr>
        <p:spPr>
          <a:xfrm>
            <a:off x="394852" y="365126"/>
            <a:ext cx="8330100" cy="466200"/>
          </a:xfrm>
          <a:prstGeom prst="rect">
            <a:avLst/>
          </a:prstGeom>
        </p:spPr>
        <p:txBody>
          <a:bodyPr anchorCtr="0" anchor="t" bIns="45700" lIns="91425" spcFirstLastPara="1" rIns="91425" wrap="square" tIns="45700">
            <a:spAutoFit/>
          </a:bodyPr>
          <a:lstStyle/>
          <a:p>
            <a:pPr indent="0" lvl="0" marL="0" rtl="0" algn="l">
              <a:spcBef>
                <a:spcPts val="0"/>
              </a:spcBef>
              <a:spcAft>
                <a:spcPts val="0"/>
              </a:spcAft>
              <a:buNone/>
            </a:pPr>
            <a:r>
              <a:rPr lang="en-US"/>
              <a:t>Example Utility Function</a:t>
            </a:r>
            <a:endParaRPr/>
          </a:p>
        </p:txBody>
      </p:sp>
      <p:pic>
        <p:nvPicPr>
          <p:cNvPr id="160" name="Google Shape;160;g379752e9ab6_0_71"/>
          <p:cNvPicPr preferRelativeResize="0"/>
          <p:nvPr/>
        </p:nvPicPr>
        <p:blipFill>
          <a:blip r:embed="rId3">
            <a:alphaModFix/>
          </a:blip>
          <a:stretch>
            <a:fillRect/>
          </a:stretch>
        </p:blipFill>
        <p:spPr>
          <a:xfrm>
            <a:off x="333375" y="1008700"/>
            <a:ext cx="8477250" cy="466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2025-05-14T15:29:21Z</dcterms:created>
  <dc:creator>Theo Funk</dc:creator>
</cp:coreProperties>
</file>